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7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0" autoAdjust="0"/>
  </p:normalViewPr>
  <p:slideViewPr>
    <p:cSldViewPr>
      <p:cViewPr>
        <p:scale>
          <a:sx n="118" d="100"/>
          <a:sy n="118" d="100"/>
        </p:scale>
        <p:origin x="-143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ibrary.diit.edu.ua/uk/page/e-publishing-hous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y.diit.edu.ua/uk/page/e-publishing-house" TargetMode="External"/><Relationship Id="rId2" Type="http://schemas.openxmlformats.org/officeDocument/2006/relationships/hyperlink" Target="https://lib-pub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omp.diit.edu.ua/index.php/main/catalog/book/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692696"/>
            <a:ext cx="7848872" cy="1944216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rgbClr val="C00000"/>
                </a:solidFill>
              </a:rPr>
              <a:t>«Citizen Science</a:t>
            </a:r>
            <a:r>
              <a:rPr lang="en-US" sz="4200" b="1" dirty="0" smtClean="0">
                <a:solidFill>
                  <a:srgbClr val="C00000"/>
                </a:solidFill>
              </a:rPr>
              <a:t>»</a:t>
            </a:r>
            <a:r>
              <a:rPr lang="uk-UA" sz="4200" b="1" dirty="0" smtClean="0">
                <a:solidFill>
                  <a:srgbClr val="C00000"/>
                </a:solidFill>
              </a:rPr>
              <a:t> </a:t>
            </a:r>
            <a:r>
              <a:rPr lang="en-US" sz="4200" b="1" dirty="0" smtClean="0">
                <a:solidFill>
                  <a:srgbClr val="C00000"/>
                </a:solidFill>
              </a:rPr>
              <a:t>: </a:t>
            </a:r>
            <a:r>
              <a:rPr lang="uk-UA" sz="4200" b="1" dirty="0" smtClean="0">
                <a:solidFill>
                  <a:srgbClr val="C00000"/>
                </a:solidFill>
              </a:rPr>
              <a:t> </a:t>
            </a:r>
            <a:r>
              <a:rPr lang="ru-RU" sz="4200" b="1" dirty="0" smtClean="0">
                <a:solidFill>
                  <a:srgbClr val="C00000"/>
                </a:solidFill>
              </a:rPr>
              <a:t>де </a:t>
            </a:r>
            <a:r>
              <a:rPr lang="ru-RU" sz="4200" b="1" dirty="0">
                <a:solidFill>
                  <a:srgbClr val="C00000"/>
                </a:solidFill>
              </a:rPr>
              <a:t>тут </a:t>
            </a:r>
            <a:r>
              <a:rPr lang="ru-RU" sz="4200" b="1" dirty="0" err="1">
                <a:solidFill>
                  <a:srgbClr val="C00000"/>
                </a:solidFill>
              </a:rPr>
              <a:t>університетські</a:t>
            </a:r>
            <a:r>
              <a:rPr lang="ru-RU" sz="4200" b="1" dirty="0">
                <a:solidFill>
                  <a:srgbClr val="C00000"/>
                </a:solidFill>
              </a:rPr>
              <a:t> </a:t>
            </a:r>
            <a:r>
              <a:rPr lang="ru-RU" sz="4200" b="1" dirty="0" err="1">
                <a:solidFill>
                  <a:srgbClr val="C00000"/>
                </a:solidFill>
              </a:rPr>
              <a:t>бібліотекарі</a:t>
            </a:r>
            <a:r>
              <a:rPr lang="ru-RU" sz="4200" b="1" dirty="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3068960"/>
            <a:ext cx="7920880" cy="360040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Колесникова </a:t>
            </a:r>
            <a:r>
              <a:rPr lang="ru-RU" b="1" dirty="0" err="1" smtClean="0">
                <a:solidFill>
                  <a:srgbClr val="C00000"/>
                </a:solidFill>
              </a:rPr>
              <a:t>Тетяна</a:t>
            </a:r>
            <a:r>
              <a:rPr lang="ru-RU" dirty="0" smtClean="0"/>
              <a:t>,</a:t>
            </a:r>
            <a:r>
              <a:rPr lang="ru-RU" dirty="0" smtClean="0">
                <a:solidFill>
                  <a:schemeClr val="tx1"/>
                </a:solidFill>
              </a:rPr>
              <a:t> к.н. </a:t>
            </a:r>
            <a:r>
              <a:rPr lang="ru-RU" dirty="0" err="1" smtClean="0">
                <a:solidFill>
                  <a:schemeClr val="tx1"/>
                </a:solidFill>
              </a:rPr>
              <a:t>із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соціальних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комунікацій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с.н.с</a:t>
            </a:r>
            <a:r>
              <a:rPr lang="ru-RU" dirty="0" smtClean="0">
                <a:solidFill>
                  <a:schemeClr val="tx1"/>
                </a:solidFill>
              </a:rPr>
              <a:t>., </a:t>
            </a:r>
            <a:r>
              <a:rPr lang="ru-RU" dirty="0" err="1" smtClean="0">
                <a:solidFill>
                  <a:schemeClr val="tx1"/>
                </a:solidFill>
              </a:rPr>
              <a:t>директорка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b="1" dirty="0" err="1">
                <a:solidFill>
                  <a:srgbClr val="C00000"/>
                </a:solidFill>
              </a:rPr>
              <a:t>Адамян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Ганна</a:t>
            </a:r>
            <a:r>
              <a:rPr lang="ru-RU" dirty="0" smtClean="0"/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провідний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бібліограф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rgbClr val="C00000"/>
                </a:solidFill>
              </a:rPr>
              <a:t>Щербина </a:t>
            </a:r>
            <a:r>
              <a:rPr lang="ru-RU" b="1" dirty="0" smtClean="0">
                <a:solidFill>
                  <a:srgbClr val="C00000"/>
                </a:solidFill>
              </a:rPr>
              <a:t>Марина</a:t>
            </a:r>
            <a:r>
              <a:rPr lang="ru-RU" dirty="0" smtClean="0"/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заст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д</a:t>
            </a:r>
            <a:r>
              <a:rPr lang="ru-RU" dirty="0" err="1" smtClean="0">
                <a:solidFill>
                  <a:schemeClr val="tx1"/>
                </a:solidFill>
              </a:rPr>
              <a:t>иректорки</a:t>
            </a:r>
            <a:r>
              <a:rPr lang="ru-RU" dirty="0" smtClean="0">
                <a:solidFill>
                  <a:schemeClr val="tx1"/>
                </a:solidFill>
              </a:rPr>
              <a:t> з </a:t>
            </a:r>
            <a:r>
              <a:rPr lang="ru-RU" dirty="0" err="1" smtClean="0">
                <a:solidFill>
                  <a:schemeClr val="tx1"/>
                </a:solidFill>
              </a:rPr>
              <a:t>інформатизації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uk-UA" i="1" dirty="0" smtClean="0">
                <a:solidFill>
                  <a:schemeClr val="tx1"/>
                </a:solidFill>
              </a:rPr>
              <a:t>Науково-технічна бібліотека Дніпровського національного університету ім. академіка В. </a:t>
            </a:r>
            <a:r>
              <a:rPr lang="uk-UA" i="1" dirty="0" err="1" smtClean="0">
                <a:solidFill>
                  <a:schemeClr val="tx1"/>
                </a:solidFill>
              </a:rPr>
              <a:t>Лазаряна</a:t>
            </a:r>
            <a:r>
              <a:rPr lang="uk-UA" i="1" dirty="0" smtClean="0">
                <a:solidFill>
                  <a:schemeClr val="tx1"/>
                </a:solidFill>
              </a:rPr>
              <a:t> (Україна)</a:t>
            </a:r>
          </a:p>
          <a:p>
            <a:endParaRPr lang="uk-UA" dirty="0"/>
          </a:p>
          <a:p>
            <a:r>
              <a:rPr lang="en-US" sz="2200" dirty="0" err="1" smtClean="0">
                <a:solidFill>
                  <a:schemeClr val="tx1"/>
                </a:solidFill>
              </a:rPr>
              <a:t>Міжнародна</a:t>
            </a:r>
            <a:r>
              <a:rPr lang="uk-UA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конференція</a:t>
            </a:r>
            <a:r>
              <a:rPr lang="uk-UA" sz="2200" dirty="0" smtClean="0">
                <a:solidFill>
                  <a:schemeClr val="tx1"/>
                </a:solidFill>
              </a:rPr>
              <a:t> «</a:t>
            </a:r>
            <a:r>
              <a:rPr lang="en-US" sz="2200" dirty="0" smtClean="0">
                <a:solidFill>
                  <a:schemeClr val="tx1"/>
                </a:solidFill>
              </a:rPr>
              <a:t>UNIVERSITY</a:t>
            </a:r>
            <a:r>
              <a:rPr lang="uk-UA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LIBRARY </a:t>
            </a:r>
            <a:r>
              <a:rPr lang="uk-UA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AT</a:t>
            </a:r>
            <a:r>
              <a:rPr lang="uk-UA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 A</a:t>
            </a:r>
            <a:r>
              <a:rPr lang="uk-UA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NEW STAGE OF </a:t>
            </a:r>
            <a:r>
              <a:rPr lang="uk-UA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SOCIAL </a:t>
            </a:r>
            <a:r>
              <a:rPr lang="uk-UA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COMMUNICATIONS</a:t>
            </a:r>
            <a:r>
              <a:rPr lang="uk-UA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 DEVELOPMENT</a:t>
            </a:r>
            <a:r>
              <a:rPr lang="uk-UA" sz="2200" dirty="0">
                <a:solidFill>
                  <a:schemeClr val="tx1"/>
                </a:solidFill>
              </a:rPr>
              <a:t>» </a:t>
            </a:r>
            <a:endParaRPr lang="uk-UA" sz="2200" dirty="0" smtClean="0">
              <a:solidFill>
                <a:schemeClr val="tx1"/>
              </a:solidFill>
            </a:endParaRPr>
          </a:p>
          <a:p>
            <a:pPr algn="ctr"/>
            <a:r>
              <a:rPr lang="uk-UA" sz="2200" dirty="0" smtClean="0">
                <a:solidFill>
                  <a:schemeClr val="tx1"/>
                </a:solidFill>
              </a:rPr>
              <a:t>7–8 жовтня 2021 р.</a:t>
            </a:r>
          </a:p>
          <a:p>
            <a:pPr algn="ctr"/>
            <a:r>
              <a:rPr lang="uk-UA" sz="2200" dirty="0" smtClean="0">
                <a:solidFill>
                  <a:schemeClr val="tx1"/>
                </a:solidFill>
              </a:rPr>
              <a:t>Дніпро</a:t>
            </a:r>
            <a:endParaRPr lang="uk-UA" sz="2200" dirty="0">
              <a:solidFill>
                <a:schemeClr val="tx1"/>
              </a:solidFill>
            </a:endParaRPr>
          </a:p>
          <a:p>
            <a:endParaRPr lang="uk-UA" sz="22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096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8100392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</a:rPr>
              <a:t>Про громадянську науку та аматорів, що </a:t>
            </a:r>
            <a:r>
              <a:rPr lang="uk-UA" sz="3600" b="1" dirty="0">
                <a:solidFill>
                  <a:srgbClr val="C00000"/>
                </a:solidFill>
              </a:rPr>
              <a:t>сприяють </a:t>
            </a:r>
            <a:r>
              <a:rPr lang="uk-UA" sz="3600" b="1" dirty="0" smtClean="0">
                <a:solidFill>
                  <a:srgbClr val="C00000"/>
                </a:solidFill>
              </a:rPr>
              <a:t>розумінню науки </a:t>
            </a:r>
            <a:r>
              <a:rPr lang="uk-UA" sz="3600" b="1" dirty="0">
                <a:solidFill>
                  <a:srgbClr val="C00000"/>
                </a:solidFill>
              </a:rPr>
              <a:t>громадськістю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96752"/>
            <a:ext cx="8100392" cy="5661248"/>
          </a:xfrm>
        </p:spPr>
        <p:txBody>
          <a:bodyPr>
            <a:normAutofit fontScale="25000" lnSpcReduction="20000"/>
          </a:bodyPr>
          <a:lstStyle/>
          <a:p>
            <a:pPr marL="82296" indent="0">
              <a:buNone/>
            </a:pPr>
            <a:r>
              <a:rPr lang="ru-RU" sz="6000" dirty="0" smtClean="0">
                <a:latin typeface="Times New Roman"/>
                <a:cs typeface="Times New Roman"/>
              </a:rPr>
              <a:t>● </a:t>
            </a:r>
            <a:r>
              <a:rPr lang="ru-RU" sz="6000" dirty="0" smtClean="0"/>
              <a:t>Одним </a:t>
            </a:r>
            <a:r>
              <a:rPr lang="ru-RU" sz="6000" dirty="0" err="1" smtClean="0"/>
              <a:t>із</a:t>
            </a:r>
            <a:r>
              <a:rPr lang="ru-RU" sz="6000" dirty="0" smtClean="0"/>
              <a:t> </a:t>
            </a:r>
            <a:r>
              <a:rPr lang="ru-RU" sz="6000" dirty="0" err="1" smtClean="0"/>
              <a:t>аспектів</a:t>
            </a:r>
            <a:r>
              <a:rPr lang="ru-RU" sz="6000" dirty="0" smtClean="0"/>
              <a:t> </a:t>
            </a:r>
            <a:r>
              <a:rPr lang="ru-RU" sz="6000" dirty="0" err="1" smtClean="0"/>
              <a:t>відкритої</a:t>
            </a:r>
            <a:r>
              <a:rPr lang="ru-RU" sz="6000" dirty="0" smtClean="0"/>
              <a:t> науки є </a:t>
            </a:r>
            <a:r>
              <a:rPr lang="ru-RU" sz="6000" b="1" dirty="0" err="1" smtClean="0"/>
              <a:t>громадянська</a:t>
            </a:r>
            <a:r>
              <a:rPr lang="ru-RU" sz="6000" b="1" dirty="0" smtClean="0"/>
              <a:t> наука </a:t>
            </a:r>
            <a:r>
              <a:rPr lang="ru-RU" sz="6000" dirty="0" smtClean="0"/>
              <a:t>(англ. </a:t>
            </a:r>
            <a:r>
              <a:rPr lang="en-US" sz="6000" dirty="0" smtClean="0"/>
              <a:t>Citizen science), </a:t>
            </a:r>
            <a:r>
              <a:rPr lang="ru-RU" sz="6000" dirty="0" err="1" smtClean="0"/>
              <a:t>особливість</a:t>
            </a:r>
            <a:r>
              <a:rPr lang="ru-RU" sz="6000" dirty="0" smtClean="0"/>
              <a:t> </a:t>
            </a:r>
            <a:r>
              <a:rPr lang="ru-RU" sz="6000" dirty="0" err="1" smtClean="0"/>
              <a:t>якої</a:t>
            </a:r>
            <a:r>
              <a:rPr lang="ru-RU" sz="6000" dirty="0" smtClean="0"/>
              <a:t> в тому, </a:t>
            </a:r>
            <a:r>
              <a:rPr lang="ru-RU" sz="6000" dirty="0" err="1" smtClean="0"/>
              <a:t>що</a:t>
            </a:r>
            <a:r>
              <a:rPr lang="ru-RU" sz="6000" dirty="0" smtClean="0"/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дослідження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проводяться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dirty="0" err="1" smtClean="0"/>
              <a:t>повністю</a:t>
            </a:r>
            <a:r>
              <a:rPr lang="ru-RU" sz="6000" dirty="0" smtClean="0"/>
              <a:t> </a:t>
            </a:r>
            <a:r>
              <a:rPr lang="ru-RU" sz="6000" dirty="0" err="1" smtClean="0"/>
              <a:t>або</a:t>
            </a:r>
            <a:r>
              <a:rPr lang="ru-RU" sz="6000" dirty="0" smtClean="0"/>
              <a:t> </a:t>
            </a:r>
            <a:r>
              <a:rPr lang="ru-RU" sz="6000" dirty="0" err="1" smtClean="0"/>
              <a:t>частково</a:t>
            </a:r>
            <a:r>
              <a:rPr lang="ru-RU" sz="6000" dirty="0" smtClean="0"/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дослідниками</a:t>
            </a:r>
            <a:r>
              <a:rPr lang="ru-RU" sz="6000" b="1" dirty="0" smtClean="0">
                <a:solidFill>
                  <a:srgbClr val="C00000"/>
                </a:solidFill>
              </a:rPr>
              <a:t>-любителями, </a:t>
            </a:r>
            <a:r>
              <a:rPr lang="ru-RU" sz="6000" b="1" dirty="0" err="1" smtClean="0">
                <a:solidFill>
                  <a:srgbClr val="C00000"/>
                </a:solidFill>
              </a:rPr>
              <a:t>непрофесіоналами</a:t>
            </a:r>
            <a:r>
              <a:rPr lang="ru-RU" sz="6000" dirty="0" smtClean="0"/>
              <a:t>, але </a:t>
            </a:r>
            <a:r>
              <a:rPr lang="ru-RU" sz="6000" dirty="0" err="1" smtClean="0"/>
              <a:t>під</a:t>
            </a:r>
            <a:r>
              <a:rPr lang="ru-RU" sz="6000" dirty="0" smtClean="0"/>
              <a:t> патронатом </a:t>
            </a:r>
            <a:r>
              <a:rPr lang="ru-RU" sz="6000" dirty="0" err="1" smtClean="0"/>
              <a:t>науковця</a:t>
            </a:r>
            <a:r>
              <a:rPr lang="ru-RU" sz="6000" dirty="0" smtClean="0"/>
              <a:t>. </a:t>
            </a:r>
            <a:r>
              <a:rPr lang="ru-RU" sz="6000" dirty="0" err="1" smtClean="0"/>
              <a:t>Це</a:t>
            </a:r>
            <a:r>
              <a:rPr lang="ru-RU" sz="6000" dirty="0" smtClean="0"/>
              <a:t> </a:t>
            </a:r>
            <a:r>
              <a:rPr lang="ru-RU" sz="6000" dirty="0" err="1" smtClean="0"/>
              <a:t>значно</a:t>
            </a:r>
            <a:r>
              <a:rPr lang="ru-RU" sz="6000" dirty="0" smtClean="0"/>
              <a:t> </a:t>
            </a:r>
            <a:r>
              <a:rPr lang="ru-RU" sz="6000" dirty="0" err="1" smtClean="0"/>
              <a:t>сприяє</a:t>
            </a:r>
            <a:r>
              <a:rPr lang="ru-RU" sz="6000" dirty="0" smtClean="0"/>
              <a:t> </a:t>
            </a:r>
            <a:r>
              <a:rPr lang="ru-RU" sz="6000" dirty="0" err="1" smtClean="0"/>
              <a:t>підвищенню</a:t>
            </a:r>
            <a:r>
              <a:rPr lang="ru-RU" sz="6000" dirty="0" smtClean="0"/>
              <a:t> </a:t>
            </a:r>
            <a:r>
              <a:rPr lang="ru-RU" sz="6000" dirty="0" err="1" smtClean="0"/>
              <a:t>рівня</a:t>
            </a:r>
            <a:r>
              <a:rPr lang="ru-RU" sz="6000" dirty="0" smtClean="0"/>
              <a:t> </a:t>
            </a:r>
            <a:r>
              <a:rPr lang="ru-RU" sz="6000" dirty="0" err="1" smtClean="0"/>
              <a:t>розуміння</a:t>
            </a:r>
            <a:r>
              <a:rPr lang="ru-RU" sz="6000" dirty="0" smtClean="0"/>
              <a:t> науки </a:t>
            </a:r>
            <a:r>
              <a:rPr lang="ru-RU" sz="6000" dirty="0" err="1" smtClean="0"/>
              <a:t>громадськістю</a:t>
            </a:r>
            <a:r>
              <a:rPr lang="ru-RU" sz="6000" dirty="0" smtClean="0"/>
              <a:t>. </a:t>
            </a:r>
          </a:p>
          <a:p>
            <a:pPr marL="82296" indent="0">
              <a:buNone/>
            </a:pPr>
            <a:r>
              <a:rPr lang="ru-RU" sz="6000" dirty="0" smtClean="0"/>
              <a:t>● </a:t>
            </a:r>
            <a:r>
              <a:rPr lang="ru-RU" sz="6000" dirty="0" err="1" smtClean="0"/>
              <a:t>Терміни</a:t>
            </a:r>
            <a:r>
              <a:rPr lang="ru-RU" sz="6000" dirty="0" smtClean="0"/>
              <a:t> «</a:t>
            </a:r>
            <a:r>
              <a:rPr lang="en-US" sz="6000" dirty="0" smtClean="0"/>
              <a:t>citizen science</a:t>
            </a:r>
            <a:r>
              <a:rPr lang="ru-RU" sz="6000" dirty="0" smtClean="0"/>
              <a:t>» і «</a:t>
            </a:r>
            <a:r>
              <a:rPr lang="en-US" sz="6000" dirty="0" smtClean="0"/>
              <a:t>citizen scientists</a:t>
            </a:r>
            <a:r>
              <a:rPr lang="ru-RU" sz="6000" dirty="0" smtClean="0"/>
              <a:t>» </a:t>
            </a:r>
            <a:r>
              <a:rPr lang="ru-RU" sz="6000" dirty="0" err="1" smtClean="0"/>
              <a:t>увійшли</a:t>
            </a:r>
            <a:r>
              <a:rPr lang="ru-RU" sz="6000" dirty="0" smtClean="0"/>
              <a:t> в </a:t>
            </a:r>
            <a:r>
              <a:rPr lang="ru-RU" sz="6000" dirty="0" err="1" smtClean="0"/>
              <a:t>Оксфордський</a:t>
            </a:r>
            <a:r>
              <a:rPr lang="ru-RU" sz="6000" dirty="0" smtClean="0"/>
              <a:t> словник </a:t>
            </a:r>
            <a:r>
              <a:rPr lang="ru-RU" sz="6000" dirty="0" err="1" smtClean="0"/>
              <a:t>англійської</a:t>
            </a:r>
            <a:r>
              <a:rPr lang="ru-RU" sz="6000" dirty="0" smtClean="0"/>
              <a:t> </a:t>
            </a:r>
            <a:r>
              <a:rPr lang="ru-RU" sz="6000" dirty="0" err="1" smtClean="0"/>
              <a:t>мови</a:t>
            </a:r>
            <a:r>
              <a:rPr lang="ru-RU" sz="6000" dirty="0" smtClean="0"/>
              <a:t> (</a:t>
            </a:r>
            <a:r>
              <a:rPr lang="en-US" sz="6000" dirty="0" smtClean="0"/>
              <a:t>OED) </a:t>
            </a:r>
            <a:r>
              <a:rPr lang="ru-RU" sz="6000" dirty="0" smtClean="0"/>
              <a:t>в </a:t>
            </a:r>
            <a:r>
              <a:rPr lang="ru-RU" sz="6000" dirty="0" err="1" smtClean="0"/>
              <a:t>червні</a:t>
            </a:r>
            <a:r>
              <a:rPr lang="ru-RU" sz="6000" dirty="0" smtClean="0"/>
              <a:t> 2014 р.  </a:t>
            </a:r>
            <a:r>
              <a:rPr lang="ru-RU" sz="6000" b="1" dirty="0" err="1" smtClean="0">
                <a:solidFill>
                  <a:srgbClr val="C00000"/>
                </a:solidFill>
              </a:rPr>
              <a:t>Термін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новий</a:t>
            </a:r>
            <a:r>
              <a:rPr lang="ru-RU" sz="6000" b="1" dirty="0" smtClean="0">
                <a:solidFill>
                  <a:srgbClr val="C00000"/>
                </a:solidFill>
              </a:rPr>
              <a:t>, але практика стара</a:t>
            </a:r>
            <a:r>
              <a:rPr lang="ru-RU" sz="6000" dirty="0" smtClean="0"/>
              <a:t>.</a:t>
            </a:r>
          </a:p>
          <a:p>
            <a:pPr marL="82296" indent="0">
              <a:buNone/>
            </a:pPr>
            <a:r>
              <a:rPr lang="ru-RU" sz="6000" dirty="0" smtClean="0"/>
              <a:t>● </a:t>
            </a:r>
            <a:r>
              <a:rPr lang="ru-RU" sz="6000" dirty="0" err="1" smtClean="0"/>
              <a:t>Під</a:t>
            </a:r>
            <a:r>
              <a:rPr lang="ru-RU" sz="6000" dirty="0" smtClean="0"/>
              <a:t> час </a:t>
            </a:r>
            <a:r>
              <a:rPr lang="ru-RU" sz="6000" dirty="0" err="1" smtClean="0"/>
              <a:t>британської</a:t>
            </a:r>
            <a:r>
              <a:rPr lang="ru-RU" sz="6000" dirty="0" smtClean="0"/>
              <a:t> </a:t>
            </a:r>
            <a:r>
              <a:rPr lang="ru-RU" sz="6000" dirty="0" err="1" smtClean="0"/>
              <a:t>колонізації</a:t>
            </a:r>
            <a:r>
              <a:rPr lang="ru-RU" sz="6000" dirty="0" smtClean="0"/>
              <a:t> </a:t>
            </a:r>
            <a:r>
              <a:rPr lang="ru-RU" sz="6000" dirty="0" err="1" smtClean="0"/>
              <a:t>Північної</a:t>
            </a:r>
            <a:r>
              <a:rPr lang="ru-RU" sz="6000" dirty="0" smtClean="0"/>
              <a:t> Америки  (</a:t>
            </a:r>
            <a:r>
              <a:rPr lang="uk-UA" sz="6000" dirty="0" smtClean="0"/>
              <a:t>з 1707 р.) </a:t>
            </a:r>
            <a:r>
              <a:rPr lang="ru-RU" sz="6000" b="1" dirty="0" smtClean="0">
                <a:solidFill>
                  <a:srgbClr val="C00000"/>
                </a:solidFill>
              </a:rPr>
              <a:t>першими </a:t>
            </a:r>
            <a:r>
              <a:rPr lang="ru-RU" sz="6000" dirty="0" err="1" smtClean="0"/>
              <a:t>громадянськими</a:t>
            </a:r>
            <a:r>
              <a:rPr lang="ru-RU" sz="6000" dirty="0" smtClean="0"/>
              <a:t> </a:t>
            </a:r>
            <a:r>
              <a:rPr lang="ru-RU" sz="6000" dirty="0" err="1" smtClean="0"/>
              <a:t>вченими</a:t>
            </a:r>
            <a:r>
              <a:rPr lang="ru-RU" sz="6000" dirty="0" smtClean="0"/>
              <a:t> </a:t>
            </a:r>
            <a:r>
              <a:rPr lang="ru-RU" sz="6000" dirty="0" err="1" smtClean="0"/>
              <a:t>були</a:t>
            </a:r>
            <a:r>
              <a:rPr lang="ru-RU" sz="6000" dirty="0" smtClean="0"/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американські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колоністи</a:t>
            </a:r>
            <a:r>
              <a:rPr lang="ru-RU" sz="6000" dirty="0" smtClean="0"/>
              <a:t>, </a:t>
            </a:r>
            <a:r>
              <a:rPr lang="ru-RU" sz="6000" dirty="0" err="1" smtClean="0"/>
              <a:t>які</a:t>
            </a:r>
            <a:r>
              <a:rPr lang="ru-RU" sz="6000" dirty="0" smtClean="0"/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фіксували</a:t>
            </a:r>
            <a:r>
              <a:rPr lang="ru-RU" sz="6000" b="1" dirty="0" smtClean="0">
                <a:solidFill>
                  <a:srgbClr val="C00000"/>
                </a:solidFill>
              </a:rPr>
              <a:t> у </a:t>
            </a:r>
            <a:r>
              <a:rPr lang="ru-RU" sz="6000" b="1" dirty="0" err="1" smtClean="0">
                <a:solidFill>
                  <a:srgbClr val="C00000"/>
                </a:solidFill>
              </a:rPr>
              <a:t>записах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примхи</a:t>
            </a:r>
            <a:r>
              <a:rPr lang="ru-RU" sz="6000" b="1" dirty="0" smtClean="0">
                <a:solidFill>
                  <a:srgbClr val="C00000"/>
                </a:solidFill>
              </a:rPr>
              <a:t> погоди</a:t>
            </a:r>
            <a:r>
              <a:rPr lang="ru-RU" sz="6000" dirty="0" smtClean="0"/>
              <a:t>: температуру, шторми, </a:t>
            </a:r>
            <a:r>
              <a:rPr lang="ru-RU" sz="6000" dirty="0" err="1" smtClean="0"/>
              <a:t>смерчі</a:t>
            </a:r>
            <a:r>
              <a:rPr lang="ru-RU" sz="6000" dirty="0" smtClean="0"/>
              <a:t>, </a:t>
            </a:r>
            <a:r>
              <a:rPr lang="ru-RU" sz="6000" dirty="0" err="1" smtClean="0"/>
              <a:t>блискавки</a:t>
            </a:r>
            <a:r>
              <a:rPr lang="ru-RU" sz="6000" dirty="0" smtClean="0"/>
              <a:t>, </a:t>
            </a:r>
            <a:r>
              <a:rPr lang="ru-RU" sz="6000" dirty="0" err="1" smtClean="0"/>
              <a:t>пропонуючи</a:t>
            </a:r>
            <a:r>
              <a:rPr lang="ru-RU" sz="6000" dirty="0" smtClean="0"/>
              <a:t> </a:t>
            </a:r>
            <a:r>
              <a:rPr lang="ru-RU" sz="6000" dirty="0" err="1" smtClean="0"/>
              <a:t>більшу</a:t>
            </a:r>
            <a:r>
              <a:rPr lang="ru-RU" sz="6000" dirty="0" smtClean="0"/>
              <a:t> </a:t>
            </a:r>
            <a:r>
              <a:rPr lang="ru-RU" sz="6000" dirty="0" err="1" smtClean="0"/>
              <a:t>частину</a:t>
            </a:r>
            <a:r>
              <a:rPr lang="ru-RU" sz="6000" dirty="0" smtClean="0"/>
              <a:t> </a:t>
            </a:r>
            <a:r>
              <a:rPr lang="ru-RU" sz="6000" dirty="0" err="1" smtClean="0"/>
              <a:t>інформації</a:t>
            </a:r>
            <a:r>
              <a:rPr lang="ru-RU" sz="6000" dirty="0" smtClean="0"/>
              <a:t>, яка зараз </a:t>
            </a:r>
            <a:r>
              <a:rPr lang="ru-RU" sz="6000" dirty="0" err="1" smtClean="0"/>
              <a:t>використовується</a:t>
            </a:r>
            <a:r>
              <a:rPr lang="ru-RU" sz="6000" dirty="0" smtClean="0"/>
              <a:t> для </a:t>
            </a:r>
            <a:r>
              <a:rPr lang="ru-RU" sz="6000" dirty="0" err="1" smtClean="0"/>
              <a:t>оцінки</a:t>
            </a:r>
            <a:r>
              <a:rPr lang="ru-RU" sz="6000" dirty="0" smtClean="0"/>
              <a:t> </a:t>
            </a:r>
            <a:r>
              <a:rPr lang="ru-RU" sz="6000" dirty="0" err="1" smtClean="0"/>
              <a:t>кліматичних</a:t>
            </a:r>
            <a:r>
              <a:rPr lang="ru-RU" sz="6000" dirty="0" smtClean="0"/>
              <a:t> </a:t>
            </a:r>
            <a:r>
              <a:rPr lang="ru-RU" sz="6000" dirty="0" err="1" smtClean="0"/>
              <a:t>даних</a:t>
            </a:r>
            <a:r>
              <a:rPr lang="ru-RU" sz="6000" dirty="0" smtClean="0"/>
              <a:t> і </a:t>
            </a:r>
            <a:r>
              <a:rPr lang="ru-RU" sz="6000" dirty="0" err="1" smtClean="0"/>
              <a:t>зміни</a:t>
            </a:r>
            <a:r>
              <a:rPr lang="ru-RU" sz="6000" dirty="0" smtClean="0"/>
              <a:t> </a:t>
            </a:r>
            <a:r>
              <a:rPr lang="ru-RU" sz="6000" dirty="0" err="1" smtClean="0"/>
              <a:t>клімату</a:t>
            </a:r>
            <a:r>
              <a:rPr lang="ru-RU" sz="6000" dirty="0" smtClean="0"/>
              <a:t> </a:t>
            </a:r>
            <a:r>
              <a:rPr lang="ru-RU" sz="6000" dirty="0" err="1" smtClean="0"/>
              <a:t>протягом</a:t>
            </a:r>
            <a:r>
              <a:rPr lang="ru-RU" sz="6000" dirty="0" smtClean="0"/>
              <a:t> </a:t>
            </a:r>
            <a:r>
              <a:rPr lang="ru-RU" sz="6000" dirty="0" err="1" smtClean="0"/>
              <a:t>цього</a:t>
            </a:r>
            <a:r>
              <a:rPr lang="ru-RU" sz="6000" dirty="0" smtClean="0"/>
              <a:t> </a:t>
            </a:r>
            <a:r>
              <a:rPr lang="ru-RU" sz="6000" dirty="0" err="1" smtClean="0"/>
              <a:t>періоду</a:t>
            </a:r>
            <a:r>
              <a:rPr lang="ru-RU" sz="6000" dirty="0" smtClean="0"/>
              <a:t> часу.</a:t>
            </a:r>
          </a:p>
          <a:p>
            <a:pPr marL="82296" indent="0">
              <a:buNone/>
            </a:pPr>
            <a:r>
              <a:rPr lang="ru-RU" sz="6000" dirty="0" smtClean="0"/>
              <a:t>● </a:t>
            </a:r>
            <a:r>
              <a:rPr lang="ru-RU" sz="6000" b="1" dirty="0" err="1" smtClean="0">
                <a:solidFill>
                  <a:srgbClr val="C00000"/>
                </a:solidFill>
              </a:rPr>
              <a:t>Любительська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астрономія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dirty="0" smtClean="0"/>
              <a:t>+ </a:t>
            </a:r>
            <a:r>
              <a:rPr lang="ru-RU" sz="6000" b="1" dirty="0" err="1" smtClean="0">
                <a:solidFill>
                  <a:srgbClr val="C00000"/>
                </a:solidFill>
              </a:rPr>
              <a:t>аматорська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астрофотографія</a:t>
            </a:r>
            <a:r>
              <a:rPr lang="ru-RU" sz="6000" dirty="0" smtClean="0"/>
              <a:t>. </a:t>
            </a:r>
            <a:r>
              <a:rPr lang="ru-RU" sz="6000" b="1" dirty="0" err="1" smtClean="0">
                <a:solidFill>
                  <a:srgbClr val="FF0000"/>
                </a:solidFill>
              </a:rPr>
              <a:t>О</a:t>
            </a:r>
            <a:r>
              <a:rPr lang="ru-RU" sz="6000" b="1" dirty="0" err="1" smtClean="0">
                <a:solidFill>
                  <a:srgbClr val="C00000"/>
                </a:solidFill>
              </a:rPr>
              <a:t>рнітологія</a:t>
            </a:r>
            <a:r>
              <a:rPr lang="ru-RU" sz="6000" dirty="0" smtClean="0"/>
              <a:t> + </a:t>
            </a:r>
            <a:r>
              <a:rPr lang="ru-RU" sz="6000" b="1" dirty="0" err="1" smtClean="0">
                <a:solidFill>
                  <a:srgbClr val="C00000"/>
                </a:solidFill>
              </a:rPr>
              <a:t>спостереження</a:t>
            </a:r>
            <a:r>
              <a:rPr lang="ru-RU" sz="6000" b="1" dirty="0" smtClean="0">
                <a:solidFill>
                  <a:srgbClr val="C00000"/>
                </a:solidFill>
              </a:rPr>
              <a:t> за </a:t>
            </a:r>
            <a:r>
              <a:rPr lang="ru-RU" sz="6000" b="1" dirty="0" err="1" smtClean="0">
                <a:solidFill>
                  <a:srgbClr val="C00000"/>
                </a:solidFill>
              </a:rPr>
              <a:t>комахами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dirty="0" smtClean="0"/>
              <a:t>(</a:t>
            </a:r>
            <a:r>
              <a:rPr lang="ru-RU" sz="6000" dirty="0" err="1" smtClean="0"/>
              <a:t>метеликами</a:t>
            </a:r>
            <a:r>
              <a:rPr lang="ru-RU" sz="6000" dirty="0" smtClean="0"/>
              <a:t>). </a:t>
            </a:r>
            <a:r>
              <a:rPr lang="ru-RU" sz="6000" b="1" dirty="0" err="1" smtClean="0">
                <a:solidFill>
                  <a:srgbClr val="C00000"/>
                </a:solidFill>
              </a:rPr>
              <a:t>Громадянська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океанографія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dirty="0" smtClean="0"/>
              <a:t>+ </a:t>
            </a:r>
            <a:r>
              <a:rPr lang="ru-RU" sz="6000" b="1" dirty="0" err="1" smtClean="0">
                <a:solidFill>
                  <a:srgbClr val="C00000"/>
                </a:solidFill>
              </a:rPr>
              <a:t>підводна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фотографія</a:t>
            </a:r>
            <a:r>
              <a:rPr lang="ru-RU" sz="6000" dirty="0" smtClean="0"/>
              <a:t> (</a:t>
            </a:r>
            <a:r>
              <a:rPr lang="ru-RU" sz="6000" dirty="0" err="1" smtClean="0"/>
              <a:t>коралові</a:t>
            </a:r>
            <a:r>
              <a:rPr lang="ru-RU" sz="6000" dirty="0" smtClean="0"/>
              <a:t> </a:t>
            </a:r>
            <a:r>
              <a:rPr lang="ru-RU" sz="6000" dirty="0" err="1" smtClean="0"/>
              <a:t>рифи</a:t>
            </a:r>
            <a:r>
              <a:rPr lang="ru-RU" sz="6000" dirty="0" smtClean="0"/>
              <a:t>, флора і фауна). </a:t>
            </a:r>
            <a:r>
              <a:rPr lang="ru-RU" sz="6000" b="1" dirty="0" smtClean="0">
                <a:solidFill>
                  <a:srgbClr val="C00000"/>
                </a:solidFill>
              </a:rPr>
              <a:t>Пластик і </a:t>
            </a:r>
            <a:r>
              <a:rPr lang="ru-RU" sz="6000" b="1" dirty="0" err="1" smtClean="0">
                <a:solidFill>
                  <a:srgbClr val="C00000"/>
                </a:solidFill>
              </a:rPr>
              <a:t>забруднення</a:t>
            </a:r>
            <a:r>
              <a:rPr lang="ru-RU" sz="6000" dirty="0" smtClean="0"/>
              <a:t>.  </a:t>
            </a:r>
          </a:p>
          <a:p>
            <a:pPr marL="82296" indent="0">
              <a:buNone/>
            </a:pPr>
            <a:r>
              <a:rPr lang="ru-RU" sz="6000" dirty="0" smtClean="0"/>
              <a:t>● </a:t>
            </a:r>
            <a:r>
              <a:rPr lang="ru-RU" sz="6000" dirty="0" err="1" smtClean="0"/>
              <a:t>Багато</a:t>
            </a:r>
            <a:r>
              <a:rPr lang="ru-RU" sz="6000" dirty="0" smtClean="0"/>
              <a:t> </a:t>
            </a:r>
            <a:r>
              <a:rPr lang="ru-RU" sz="6000" dirty="0" err="1" smtClean="0"/>
              <a:t>проектів</a:t>
            </a:r>
            <a:r>
              <a:rPr lang="ru-RU" sz="6000" dirty="0" smtClean="0"/>
              <a:t> в </a:t>
            </a:r>
            <a:r>
              <a:rPr lang="ru-RU" sz="6000" dirty="0" err="1" smtClean="0"/>
              <a:t>галузі</a:t>
            </a:r>
            <a:r>
              <a:rPr lang="ru-RU" sz="6000" dirty="0" smtClean="0"/>
              <a:t> </a:t>
            </a:r>
            <a:r>
              <a:rPr lang="ru-RU" sz="6000" dirty="0" err="1" smtClean="0"/>
              <a:t>громадянської</a:t>
            </a:r>
            <a:r>
              <a:rPr lang="ru-RU" sz="6000" dirty="0" smtClean="0"/>
              <a:t> науки </a:t>
            </a:r>
            <a:r>
              <a:rPr lang="ru-RU" sz="6000" b="1" dirty="0" err="1" smtClean="0">
                <a:solidFill>
                  <a:srgbClr val="C00000"/>
                </a:solidFill>
              </a:rPr>
              <a:t>служать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цілям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освіти</a:t>
            </a:r>
            <a:r>
              <a:rPr lang="ru-RU" sz="6000" b="1" dirty="0" smtClean="0">
                <a:solidFill>
                  <a:srgbClr val="C00000"/>
                </a:solidFill>
              </a:rPr>
              <a:t> і </a:t>
            </a:r>
            <a:r>
              <a:rPr lang="ru-RU" sz="6000" b="1" dirty="0" err="1" smtClean="0">
                <a:solidFill>
                  <a:srgbClr val="C00000"/>
                </a:solidFill>
              </a:rPr>
              <a:t>просвіти</a:t>
            </a:r>
            <a:r>
              <a:rPr lang="ru-RU" sz="6000" dirty="0" smtClean="0"/>
              <a:t>. </a:t>
            </a:r>
            <a:r>
              <a:rPr lang="ru-RU" sz="6000" dirty="0" err="1" smtClean="0"/>
              <a:t>Ці</a:t>
            </a:r>
            <a:r>
              <a:rPr lang="ru-RU" sz="6000" dirty="0" smtClean="0"/>
              <a:t> </a:t>
            </a:r>
            <a:r>
              <a:rPr lang="ru-RU" sz="6000" dirty="0" err="1" smtClean="0"/>
              <a:t>проекти</a:t>
            </a:r>
            <a:r>
              <a:rPr lang="ru-RU" sz="6000" dirty="0" smtClean="0"/>
              <a:t> </a:t>
            </a:r>
            <a:r>
              <a:rPr lang="ru-RU" sz="6000" dirty="0" err="1" smtClean="0"/>
              <a:t>можуть</a:t>
            </a:r>
            <a:r>
              <a:rPr lang="ru-RU" sz="6000" dirty="0" smtClean="0"/>
              <a:t> бути </a:t>
            </a:r>
            <a:r>
              <a:rPr lang="ru-RU" sz="6000" dirty="0" err="1" smtClean="0"/>
              <a:t>розроблені</a:t>
            </a:r>
            <a:r>
              <a:rPr lang="ru-RU" sz="6000" dirty="0" smtClean="0"/>
              <a:t> для формального </a:t>
            </a:r>
            <a:r>
              <a:rPr lang="ru-RU" sz="6000" dirty="0" err="1" smtClean="0"/>
              <a:t>навчання</a:t>
            </a:r>
            <a:r>
              <a:rPr lang="ru-RU" sz="6000" dirty="0" smtClean="0"/>
              <a:t> </a:t>
            </a:r>
            <a:r>
              <a:rPr lang="ru-RU" sz="6000" dirty="0" err="1" smtClean="0"/>
              <a:t>або</a:t>
            </a:r>
            <a:r>
              <a:rPr lang="ru-RU" sz="6000" dirty="0" smtClean="0"/>
              <a:t> </a:t>
            </a:r>
            <a:r>
              <a:rPr lang="ru-RU" sz="6000" b="1" dirty="0" smtClean="0">
                <a:solidFill>
                  <a:srgbClr val="C00000"/>
                </a:solidFill>
              </a:rPr>
              <a:t>неформального </a:t>
            </a:r>
            <a:r>
              <a:rPr lang="ru-RU" sz="6000" b="1" dirty="0" err="1" smtClean="0">
                <a:solidFill>
                  <a:srgbClr val="C00000"/>
                </a:solidFill>
              </a:rPr>
              <a:t>освітнього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середовища</a:t>
            </a:r>
            <a:r>
              <a:rPr lang="ru-RU" sz="6000" dirty="0" smtClean="0"/>
              <a:t>, такого як </a:t>
            </a:r>
            <a:r>
              <a:rPr lang="ru-RU" sz="6000" dirty="0" err="1" smtClean="0"/>
              <a:t>музеї</a:t>
            </a:r>
            <a:r>
              <a:rPr lang="ru-RU" sz="6000" dirty="0" smtClean="0"/>
              <a:t>,</a:t>
            </a:r>
            <a:r>
              <a:rPr lang="ru-RU" sz="7200" dirty="0" smtClean="0"/>
              <a:t> </a:t>
            </a:r>
            <a:r>
              <a:rPr lang="ru-RU" sz="7200" b="1" dirty="0" err="1" smtClean="0">
                <a:solidFill>
                  <a:srgbClr val="C00000"/>
                </a:solidFill>
              </a:rPr>
              <a:t>бібліотеки</a:t>
            </a:r>
            <a:r>
              <a:rPr lang="ru-RU" sz="6000" dirty="0" smtClean="0"/>
              <a:t>…</a:t>
            </a:r>
          </a:p>
          <a:p>
            <a:pPr marL="82296" indent="0">
              <a:buNone/>
            </a:pPr>
            <a:r>
              <a:rPr lang="ru-RU" sz="6000" dirty="0" smtClean="0"/>
              <a:t>● </a:t>
            </a:r>
            <a:r>
              <a:rPr lang="ru-RU" sz="6000" dirty="0" err="1" smtClean="0"/>
              <a:t>Результати</a:t>
            </a:r>
            <a:r>
              <a:rPr lang="ru-RU" sz="6000" dirty="0" smtClean="0"/>
              <a:t> таких </a:t>
            </a:r>
            <a:r>
              <a:rPr lang="ru-RU" sz="6000" dirty="0" err="1" smtClean="0"/>
              <a:t>досліджень</a:t>
            </a:r>
            <a:r>
              <a:rPr lang="ru-RU" sz="6000" dirty="0" smtClean="0"/>
              <a:t> часто </a:t>
            </a:r>
            <a:r>
              <a:rPr lang="ru-RU" sz="6000" b="1" dirty="0" err="1" smtClean="0">
                <a:solidFill>
                  <a:srgbClr val="C00000"/>
                </a:solidFill>
              </a:rPr>
              <a:t>публікуються</a:t>
            </a:r>
            <a:r>
              <a:rPr lang="ru-RU" sz="6000" b="1" dirty="0" smtClean="0">
                <a:solidFill>
                  <a:srgbClr val="C00000"/>
                </a:solidFill>
              </a:rPr>
              <a:t> у </a:t>
            </a:r>
            <a:r>
              <a:rPr lang="ru-RU" sz="6000" b="1" dirty="0" err="1" smtClean="0">
                <a:solidFill>
                  <a:srgbClr val="C00000"/>
                </a:solidFill>
              </a:rPr>
              <a:t>вигляді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науково-популярної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чи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популярної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літератури</a:t>
            </a:r>
            <a:r>
              <a:rPr lang="ru-RU" sz="6000" b="1" dirty="0" smtClean="0">
                <a:solidFill>
                  <a:srgbClr val="C00000"/>
                </a:solidFill>
              </a:rPr>
              <a:t> з </a:t>
            </a:r>
            <a:r>
              <a:rPr lang="ru-RU" sz="6000" b="1" dirty="0" err="1" smtClean="0">
                <a:solidFill>
                  <a:srgbClr val="C00000"/>
                </a:solidFill>
              </a:rPr>
              <a:t>легкодоступним</a:t>
            </a:r>
            <a:r>
              <a:rPr lang="ru-RU" sz="6000" b="1" dirty="0" smtClean="0">
                <a:solidFill>
                  <a:srgbClr val="C00000"/>
                </a:solidFill>
              </a:rPr>
              <a:t> і </a:t>
            </a:r>
            <a:r>
              <a:rPr lang="ru-RU" sz="6000" b="1" dirty="0" err="1" smtClean="0">
                <a:solidFill>
                  <a:srgbClr val="C00000"/>
                </a:solidFill>
              </a:rPr>
              <a:t>популярним</a:t>
            </a:r>
            <a:r>
              <a:rPr lang="ru-RU" sz="6000" b="1" dirty="0" smtClean="0">
                <a:solidFill>
                  <a:srgbClr val="C00000"/>
                </a:solidFill>
              </a:rPr>
              <a:t> стилем </a:t>
            </a:r>
            <a:r>
              <a:rPr lang="ru-RU" sz="6000" b="1" dirty="0" err="1" smtClean="0">
                <a:solidFill>
                  <a:srgbClr val="C00000"/>
                </a:solidFill>
              </a:rPr>
              <a:t>написання</a:t>
            </a:r>
            <a:r>
              <a:rPr lang="ru-RU" sz="6000" b="1" dirty="0" smtClean="0">
                <a:solidFill>
                  <a:srgbClr val="C00000"/>
                </a:solidFill>
              </a:rPr>
              <a:t> / </a:t>
            </a:r>
            <a:r>
              <a:rPr lang="ru-RU" sz="6000" b="1" dirty="0" err="1" smtClean="0">
                <a:solidFill>
                  <a:srgbClr val="C00000"/>
                </a:solidFill>
              </a:rPr>
              <a:t>візуалізації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матеріал</a:t>
            </a:r>
            <a:r>
              <a:rPr lang="ru-RU" sz="6000" dirty="0" err="1" smtClean="0"/>
              <a:t>у</a:t>
            </a:r>
            <a:r>
              <a:rPr lang="ru-RU" sz="6000" dirty="0" smtClean="0"/>
              <a:t>, </a:t>
            </a:r>
            <a:r>
              <a:rPr lang="ru-RU" sz="6000" dirty="0" err="1" smtClean="0"/>
              <a:t>що</a:t>
            </a:r>
            <a:r>
              <a:rPr lang="ru-RU" sz="6000" dirty="0" smtClean="0"/>
              <a:t> </a:t>
            </a:r>
            <a:r>
              <a:rPr lang="ru-RU" sz="6000" dirty="0" err="1" smtClean="0"/>
              <a:t>значно</a:t>
            </a:r>
            <a:r>
              <a:rPr lang="ru-RU" sz="6000" dirty="0" smtClean="0"/>
              <a:t> </a:t>
            </a:r>
            <a:r>
              <a:rPr lang="ru-RU" sz="6000" dirty="0" err="1" smtClean="0"/>
              <a:t>спрощує</a:t>
            </a:r>
            <a:r>
              <a:rPr lang="ru-RU" sz="6000" dirty="0" smtClean="0"/>
              <a:t> </a:t>
            </a:r>
            <a:r>
              <a:rPr lang="ru-RU" sz="6000" dirty="0" err="1" smtClean="0"/>
              <a:t>сприйняття</a:t>
            </a:r>
            <a:r>
              <a:rPr lang="ru-RU" sz="6000" dirty="0" smtClean="0"/>
              <a:t> контенту широким колом </a:t>
            </a:r>
            <a:r>
              <a:rPr lang="ru-RU" sz="6000" dirty="0" err="1" smtClean="0"/>
              <a:t>читачів</a:t>
            </a:r>
            <a:r>
              <a:rPr lang="ru-RU" sz="6000" dirty="0" smtClean="0"/>
              <a:t>: </a:t>
            </a:r>
            <a:r>
              <a:rPr lang="ru-RU" sz="6000" dirty="0" err="1" smtClean="0"/>
              <a:t>від</a:t>
            </a:r>
            <a:r>
              <a:rPr lang="ru-RU" sz="6000" dirty="0" smtClean="0"/>
              <a:t> </a:t>
            </a:r>
            <a:r>
              <a:rPr lang="ru-RU" sz="6000" dirty="0" err="1" smtClean="0"/>
              <a:t>школярів</a:t>
            </a:r>
            <a:r>
              <a:rPr lang="ru-RU" sz="6000" dirty="0" smtClean="0"/>
              <a:t>, </a:t>
            </a:r>
            <a:r>
              <a:rPr lang="ru-RU" sz="6000" dirty="0" err="1" smtClean="0"/>
              <a:t>студентів</a:t>
            </a:r>
            <a:r>
              <a:rPr lang="ru-RU" sz="6000" dirty="0" smtClean="0"/>
              <a:t> </a:t>
            </a:r>
            <a:r>
              <a:rPr lang="ru-RU" sz="6000" dirty="0" err="1" smtClean="0"/>
              <a:t>чи</a:t>
            </a:r>
            <a:r>
              <a:rPr lang="ru-RU" sz="6000" dirty="0" smtClean="0"/>
              <a:t> </a:t>
            </a:r>
            <a:r>
              <a:rPr lang="ru-RU" sz="6000" dirty="0" err="1" smtClean="0"/>
              <a:t>пенсіонерів</a:t>
            </a:r>
            <a:r>
              <a:rPr lang="ru-RU" sz="6000" dirty="0" smtClean="0"/>
              <a:t> до </a:t>
            </a:r>
            <a:r>
              <a:rPr lang="ru-RU" sz="6000" dirty="0" err="1" smtClean="0"/>
              <a:t>джерелознавців</a:t>
            </a:r>
            <a:r>
              <a:rPr lang="ru-RU" sz="6000" dirty="0" smtClean="0"/>
              <a:t>, </a:t>
            </a:r>
            <a:r>
              <a:rPr lang="ru-RU" sz="6000" dirty="0" err="1" smtClean="0"/>
              <a:t>науковців</a:t>
            </a:r>
            <a:r>
              <a:rPr lang="ru-RU" sz="6000" dirty="0" smtClean="0"/>
              <a:t>. </a:t>
            </a:r>
          </a:p>
          <a:p>
            <a:pPr marL="82296" indent="0">
              <a:buNone/>
            </a:pPr>
            <a:r>
              <a:rPr lang="ru-RU" sz="6000" dirty="0" smtClean="0"/>
              <a:t>● </a:t>
            </a:r>
            <a:r>
              <a:rPr lang="ru-RU" sz="6000" dirty="0" err="1" smtClean="0"/>
              <a:t>Особливе</a:t>
            </a:r>
            <a:r>
              <a:rPr lang="ru-RU" sz="6000" dirty="0" smtClean="0"/>
              <a:t> </a:t>
            </a:r>
            <a:r>
              <a:rPr lang="ru-RU" sz="6000" dirty="0" err="1" smtClean="0"/>
              <a:t>місце</a:t>
            </a:r>
            <a:r>
              <a:rPr lang="ru-RU" sz="6000" dirty="0" smtClean="0"/>
              <a:t> в </a:t>
            </a:r>
            <a:r>
              <a:rPr lang="ru-RU" sz="6000" dirty="0" err="1" smtClean="0"/>
              <a:t>науково-популярній</a:t>
            </a:r>
            <a:r>
              <a:rPr lang="ru-RU" sz="6000" dirty="0" smtClean="0"/>
              <a:t> / </a:t>
            </a:r>
            <a:r>
              <a:rPr lang="ru-RU" sz="6000" dirty="0" err="1" smtClean="0"/>
              <a:t>популярній</a:t>
            </a:r>
            <a:r>
              <a:rPr lang="ru-RU" sz="6000" dirty="0" smtClean="0"/>
              <a:t> </a:t>
            </a:r>
            <a:r>
              <a:rPr lang="ru-RU" sz="6000" dirty="0" err="1" smtClean="0"/>
              <a:t>літературі</a:t>
            </a:r>
            <a:r>
              <a:rPr lang="ru-RU" sz="6000" dirty="0" smtClean="0"/>
              <a:t> </a:t>
            </a:r>
            <a:r>
              <a:rPr lang="ru-RU" sz="6000" dirty="0" err="1" smtClean="0"/>
              <a:t>займають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краєзнавчі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відомості</a:t>
            </a:r>
            <a:r>
              <a:rPr lang="ru-RU" sz="6000" b="1" dirty="0" smtClean="0">
                <a:solidFill>
                  <a:srgbClr val="C00000"/>
                </a:solidFill>
              </a:rPr>
              <a:t> в </a:t>
            </a:r>
            <a:r>
              <a:rPr lang="ru-RU" sz="6000" b="1" dirty="0" err="1" smtClean="0">
                <a:solidFill>
                  <a:srgbClr val="C00000"/>
                </a:solidFill>
              </a:rPr>
              <a:t>галузі</a:t>
            </a:r>
            <a:r>
              <a:rPr lang="ru-RU" sz="6000" b="1" dirty="0" smtClean="0">
                <a:solidFill>
                  <a:srgbClr val="C00000"/>
                </a:solidFill>
              </a:rPr>
              <a:t> науки, </a:t>
            </a:r>
            <a:r>
              <a:rPr lang="ru-RU" sz="6000" b="1" dirty="0" err="1" smtClean="0">
                <a:solidFill>
                  <a:srgbClr val="C00000"/>
                </a:solidFill>
              </a:rPr>
              <a:t>культури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чи</a:t>
            </a:r>
            <a:r>
              <a:rPr lang="ru-RU" sz="6000" b="1" dirty="0" smtClean="0">
                <a:solidFill>
                  <a:srgbClr val="C00000"/>
                </a:solidFill>
              </a:rPr>
              <a:t> </a:t>
            </a:r>
            <a:r>
              <a:rPr lang="ru-RU" sz="6000" b="1" dirty="0" err="1" smtClean="0">
                <a:solidFill>
                  <a:srgbClr val="C00000"/>
                </a:solidFill>
              </a:rPr>
              <a:t>техніки</a:t>
            </a:r>
            <a:r>
              <a:rPr lang="ru-RU" sz="6000" dirty="0" smtClean="0"/>
              <a:t>, </a:t>
            </a:r>
            <a:r>
              <a:rPr lang="ru-RU" sz="6000" dirty="0" err="1" smtClean="0"/>
              <a:t>створені</a:t>
            </a:r>
            <a:r>
              <a:rPr lang="ru-RU" sz="6000" dirty="0" smtClean="0"/>
              <a:t>  </a:t>
            </a:r>
            <a:r>
              <a:rPr lang="ru-RU" sz="6000" dirty="0" err="1" smtClean="0"/>
              <a:t>дослідниками-аматорами</a:t>
            </a:r>
            <a:r>
              <a:rPr lang="ru-RU" sz="6000" dirty="0" smtClean="0"/>
              <a:t>, волонтерами </a:t>
            </a:r>
            <a:r>
              <a:rPr lang="ru-RU" sz="6000" dirty="0" err="1" smtClean="0"/>
              <a:t>різного</a:t>
            </a:r>
            <a:r>
              <a:rPr lang="ru-RU" sz="6000" dirty="0" smtClean="0"/>
              <a:t> </a:t>
            </a:r>
            <a:r>
              <a:rPr lang="ru-RU" sz="6000" dirty="0" err="1" smtClean="0"/>
              <a:t>віку</a:t>
            </a:r>
            <a:r>
              <a:rPr lang="ru-RU" sz="6000" dirty="0" smtClean="0"/>
              <a:t>, </a:t>
            </a:r>
            <a:r>
              <a:rPr lang="ru-RU" sz="6000" dirty="0" err="1" smtClean="0"/>
              <a:t>статі</a:t>
            </a:r>
            <a:r>
              <a:rPr lang="ru-RU" sz="6000" dirty="0" smtClean="0"/>
              <a:t>, </a:t>
            </a:r>
            <a:r>
              <a:rPr lang="ru-RU" sz="6000" dirty="0" err="1" smtClean="0"/>
              <a:t>рівня</a:t>
            </a:r>
            <a:r>
              <a:rPr lang="ru-RU" sz="6000" dirty="0" smtClean="0"/>
              <a:t> </a:t>
            </a:r>
            <a:r>
              <a:rPr lang="ru-RU" sz="6000" dirty="0" err="1" smtClean="0"/>
              <a:t>освіти</a:t>
            </a:r>
            <a:r>
              <a:rPr lang="ru-RU" sz="6000" dirty="0" smtClean="0"/>
              <a:t>, </a:t>
            </a:r>
            <a:r>
              <a:rPr lang="ru-RU" sz="6000" dirty="0" err="1" smtClean="0"/>
              <a:t>напрямку</a:t>
            </a:r>
            <a:r>
              <a:rPr lang="ru-RU" sz="6000" dirty="0" smtClean="0"/>
              <a:t> </a:t>
            </a:r>
            <a:r>
              <a:rPr lang="ru-RU" sz="6000" dirty="0" err="1" smtClean="0"/>
              <a:t>професійної</a:t>
            </a:r>
            <a:r>
              <a:rPr lang="ru-RU" sz="6000" dirty="0" smtClean="0"/>
              <a:t> </a:t>
            </a:r>
            <a:r>
              <a:rPr lang="ru-RU" sz="6000" dirty="0" err="1" smtClean="0"/>
              <a:t>діяльності</a:t>
            </a:r>
            <a:r>
              <a:rPr lang="ru-RU" sz="6000" dirty="0" smtClean="0"/>
              <a:t>…</a:t>
            </a:r>
          </a:p>
          <a:p>
            <a:pPr marL="82296" indent="0">
              <a:buNone/>
            </a:pPr>
            <a:r>
              <a:rPr lang="ru-RU" sz="6000" dirty="0" smtClean="0"/>
              <a:t>● </a:t>
            </a:r>
            <a:r>
              <a:rPr lang="ru-RU" sz="6000" dirty="0" err="1" smtClean="0"/>
              <a:t>Саме</a:t>
            </a:r>
            <a:r>
              <a:rPr lang="ru-RU" sz="6000" dirty="0" smtClean="0"/>
              <a:t> до такого типу </a:t>
            </a:r>
            <a:r>
              <a:rPr lang="ru-RU" sz="6000" dirty="0" err="1" smtClean="0"/>
              <a:t>видань</a:t>
            </a:r>
            <a:r>
              <a:rPr lang="ru-RU" sz="6000" dirty="0" smtClean="0"/>
              <a:t> </a:t>
            </a:r>
            <a:r>
              <a:rPr lang="ru-RU" sz="6000" dirty="0" err="1" smtClean="0"/>
              <a:t>відноситься</a:t>
            </a:r>
            <a:r>
              <a:rPr lang="ru-RU" sz="6000" dirty="0" smtClean="0"/>
              <a:t> «</a:t>
            </a:r>
            <a:r>
              <a:rPr lang="ru-RU" sz="6000" b="1" dirty="0" err="1" smtClean="0">
                <a:solidFill>
                  <a:srgbClr val="C00000"/>
                </a:solidFill>
              </a:rPr>
              <a:t>Історія</a:t>
            </a:r>
            <a:r>
              <a:rPr lang="ru-RU" sz="6000" b="1" dirty="0" smtClean="0">
                <a:solidFill>
                  <a:srgbClr val="C00000"/>
                </a:solidFill>
              </a:rPr>
              <a:t> старого </a:t>
            </a:r>
            <a:r>
              <a:rPr lang="ru-RU" sz="6000" b="1" dirty="0" err="1" smtClean="0">
                <a:solidFill>
                  <a:srgbClr val="C00000"/>
                </a:solidFill>
              </a:rPr>
              <a:t>Катеринослава</a:t>
            </a:r>
            <a:r>
              <a:rPr lang="ru-RU" sz="6000" b="1" dirty="0" smtClean="0">
                <a:solidFill>
                  <a:srgbClr val="C00000"/>
                </a:solidFill>
              </a:rPr>
              <a:t> та </a:t>
            </a:r>
            <a:r>
              <a:rPr lang="ru-RU" sz="6000" b="1" dirty="0" err="1" smtClean="0">
                <a:solidFill>
                  <a:srgbClr val="C00000"/>
                </a:solidFill>
              </a:rPr>
              <a:t>губернії</a:t>
            </a:r>
            <a:r>
              <a:rPr lang="ru-RU" sz="6000" b="1" dirty="0" smtClean="0">
                <a:solidFill>
                  <a:srgbClr val="C00000"/>
                </a:solidFill>
              </a:rPr>
              <a:t> у </a:t>
            </a:r>
            <a:r>
              <a:rPr lang="ru-RU" sz="6000" b="1" dirty="0" err="1" smtClean="0">
                <a:solidFill>
                  <a:srgbClr val="C00000"/>
                </a:solidFill>
              </a:rPr>
              <a:t>світлинах</a:t>
            </a:r>
            <a:r>
              <a:rPr lang="ru-RU" sz="6000" dirty="0" smtClean="0"/>
              <a:t>» (уклад. А. </a:t>
            </a:r>
            <a:r>
              <a:rPr lang="ru-RU" sz="6000" dirty="0" err="1" smtClean="0"/>
              <a:t>Адамян</a:t>
            </a:r>
            <a:r>
              <a:rPr lang="ru-RU" sz="6000" dirty="0" smtClean="0"/>
              <a:t>), створена в </a:t>
            </a:r>
            <a:r>
              <a:rPr lang="ru-RU" sz="6000" dirty="0" err="1" smtClean="0"/>
              <a:t>напрямку</a:t>
            </a:r>
            <a:r>
              <a:rPr lang="ru-RU" sz="6000" dirty="0" smtClean="0"/>
              <a:t> </a:t>
            </a:r>
            <a:r>
              <a:rPr lang="ru-RU" sz="6000" dirty="0" err="1" smtClean="0"/>
              <a:t>діяльності</a:t>
            </a:r>
            <a:r>
              <a:rPr lang="ru-RU" sz="6000" b="1" i="1" dirty="0" smtClean="0">
                <a:solidFill>
                  <a:srgbClr val="FF0000"/>
                </a:solidFill>
              </a:rPr>
              <a:t> </a:t>
            </a:r>
            <a:r>
              <a:rPr lang="en-US" sz="6000" b="1" i="1" dirty="0">
                <a:solidFill>
                  <a:srgbClr val="FF0000"/>
                </a:solidFill>
              </a:rPr>
              <a:t>Digital </a:t>
            </a:r>
            <a:r>
              <a:rPr lang="en-US" sz="6000" b="1" i="1" dirty="0" smtClean="0">
                <a:solidFill>
                  <a:srgbClr val="C00000"/>
                </a:solidFill>
              </a:rPr>
              <a:t>Library Publishing</a:t>
            </a:r>
            <a:r>
              <a:rPr lang="uk-UA" sz="6000" b="1" i="1" dirty="0" smtClean="0">
                <a:solidFill>
                  <a:srgbClr val="C00000"/>
                </a:solidFill>
              </a:rPr>
              <a:t>  </a:t>
            </a:r>
            <a:r>
              <a:rPr lang="ru-RU" sz="6000" dirty="0" err="1" smtClean="0"/>
              <a:t>Бібліотеки</a:t>
            </a:r>
            <a:r>
              <a:rPr lang="ru-RU" sz="6000" dirty="0" smtClean="0"/>
              <a:t>  ДНУЗТ у </a:t>
            </a:r>
            <a:r>
              <a:rPr lang="ru-RU" sz="6000" dirty="0" err="1" smtClean="0"/>
              <a:t>вересні</a:t>
            </a:r>
            <a:r>
              <a:rPr lang="ru-RU" sz="6000" dirty="0" smtClean="0"/>
              <a:t> 2021 р. </a:t>
            </a:r>
            <a:r>
              <a:rPr lang="en-US" sz="4800" dirty="0">
                <a:hlinkClick r:id="rId2"/>
              </a:rPr>
              <a:t>https://</a:t>
            </a:r>
            <a:r>
              <a:rPr lang="en-US" sz="4800" dirty="0" smtClean="0">
                <a:hlinkClick r:id="rId2"/>
              </a:rPr>
              <a:t>library.diit.edu.ua/uk/page/e-publishing-house</a:t>
            </a:r>
            <a:r>
              <a:rPr lang="ru-RU" sz="4800" dirty="0" smtClean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07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992888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</a:rPr>
              <a:t>Цифрові публікаційні ініціативи бібліотек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908720"/>
            <a:ext cx="7890080" cy="5832648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sz="2000" dirty="0" smtClean="0"/>
              <a:t>● </a:t>
            </a:r>
            <a:r>
              <a:rPr lang="ru-RU" sz="2000" dirty="0" err="1" smtClean="0"/>
              <a:t>Публікаційні</a:t>
            </a:r>
            <a:r>
              <a:rPr lang="ru-RU" sz="2000" dirty="0" smtClean="0"/>
              <a:t> </a:t>
            </a:r>
            <a:r>
              <a:rPr lang="ru-RU" sz="2000" dirty="0" err="1"/>
              <a:t>ініціативи</a:t>
            </a:r>
            <a:r>
              <a:rPr lang="ru-RU" sz="2000" dirty="0"/>
              <a:t> </a:t>
            </a:r>
            <a:r>
              <a:rPr lang="ru-RU" sz="2000" dirty="0" err="1"/>
              <a:t>бібліотек</a:t>
            </a:r>
            <a:r>
              <a:rPr lang="ru-RU" sz="2000" dirty="0"/>
              <a:t> </a:t>
            </a:r>
            <a:r>
              <a:rPr lang="ru-RU" sz="2000" dirty="0" err="1"/>
              <a:t>вже</a:t>
            </a:r>
            <a:r>
              <a:rPr lang="ru-RU" sz="2000" dirty="0"/>
              <a:t> стали нормою та </a:t>
            </a:r>
            <a:r>
              <a:rPr lang="ru-RU" sz="2000" b="1" dirty="0" err="1">
                <a:solidFill>
                  <a:srgbClr val="C00000"/>
                </a:solidFill>
              </a:rPr>
              <a:t>мейнстрім-сервісом</a:t>
            </a:r>
            <a:r>
              <a:rPr lang="ru-RU" sz="2000" dirty="0"/>
              <a:t> </a:t>
            </a:r>
            <a:r>
              <a:rPr lang="ru-RU" sz="2000" dirty="0" smtClean="0"/>
              <a:t> в </a:t>
            </a:r>
            <a:r>
              <a:rPr lang="ru-RU" sz="2000" dirty="0" err="1"/>
              <a:t>багатьох</a:t>
            </a:r>
            <a:r>
              <a:rPr lang="ru-RU" sz="2000" dirty="0"/>
              <a:t> </a:t>
            </a:r>
            <a:r>
              <a:rPr lang="ru-RU" sz="2000" dirty="0" err="1"/>
              <a:t>країнах</a:t>
            </a:r>
            <a:r>
              <a:rPr lang="ru-RU" sz="2000" dirty="0"/>
              <a:t> </a:t>
            </a:r>
            <a:r>
              <a:rPr lang="ru-RU" sz="2000" dirty="0" err="1"/>
              <a:t>світу</a:t>
            </a:r>
            <a:r>
              <a:rPr lang="ru-RU" sz="2000" dirty="0"/>
              <a:t> (США, Канада, </a:t>
            </a:r>
            <a:r>
              <a:rPr lang="ru-RU" sz="2000" dirty="0" err="1"/>
              <a:t>Австралія</a:t>
            </a:r>
            <a:r>
              <a:rPr lang="ru-RU" sz="2000" dirty="0"/>
              <a:t>, Велика </a:t>
            </a:r>
            <a:r>
              <a:rPr lang="ru-RU" sz="2000" dirty="0" err="1"/>
              <a:t>Британія</a:t>
            </a:r>
            <a:r>
              <a:rPr lang="ru-RU" sz="2000" dirty="0"/>
              <a:t>, </a:t>
            </a:r>
            <a:r>
              <a:rPr lang="ru-RU" sz="2000" dirty="0" err="1"/>
              <a:t>Іспанія</a:t>
            </a:r>
            <a:r>
              <a:rPr lang="ru-RU" sz="2000" dirty="0"/>
              <a:t> та </a:t>
            </a:r>
            <a:r>
              <a:rPr lang="ru-RU" sz="2000" dirty="0" err="1"/>
              <a:t>ін</a:t>
            </a:r>
            <a:r>
              <a:rPr lang="ru-RU" sz="2000" dirty="0" smtClean="0"/>
              <a:t>.).</a:t>
            </a:r>
          </a:p>
          <a:p>
            <a:pPr marL="82296" indent="0">
              <a:buNone/>
            </a:pPr>
            <a:r>
              <a:rPr lang="en-US" sz="2000" dirty="0" smtClean="0"/>
              <a:t>●</a:t>
            </a:r>
            <a:r>
              <a:rPr lang="uk-UA" sz="2000" dirty="0" smtClean="0"/>
              <a:t> </a:t>
            </a:r>
            <a:r>
              <a:rPr lang="en-US" sz="2000" dirty="0" smtClean="0"/>
              <a:t>IFLA</a:t>
            </a:r>
            <a:r>
              <a:rPr lang="ru-RU" sz="2000" dirty="0" smtClean="0"/>
              <a:t>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</a:t>
            </a:r>
            <a:r>
              <a:rPr lang="en-US" sz="2000" b="1" dirty="0">
                <a:solidFill>
                  <a:srgbClr val="C00000"/>
                </a:solidFill>
              </a:rPr>
              <a:t>Library Publishing Special Interest </a:t>
            </a:r>
            <a:r>
              <a:rPr lang="en-US" sz="2000" b="1" dirty="0" smtClean="0">
                <a:solidFill>
                  <a:srgbClr val="C00000"/>
                </a:solidFill>
              </a:rPr>
              <a:t>Group</a:t>
            </a:r>
            <a:r>
              <a:rPr lang="uk-UA" sz="2000" dirty="0"/>
              <a:t>. </a:t>
            </a:r>
            <a:endParaRPr lang="uk-UA" sz="2000" dirty="0" smtClean="0"/>
          </a:p>
          <a:p>
            <a:pPr marL="82296" indent="0">
              <a:buNone/>
            </a:pPr>
            <a:r>
              <a:rPr lang="uk-UA" sz="2000" dirty="0" smtClean="0"/>
              <a:t>● Науково-технічна бібліотека  ДНУЗТ представила </a:t>
            </a:r>
            <a:r>
              <a:rPr lang="uk-UA" sz="2000" dirty="0"/>
              <a:t>Україну </a:t>
            </a:r>
            <a:r>
              <a:rPr lang="uk-UA" sz="2000" dirty="0" smtClean="0"/>
              <a:t>на  </a:t>
            </a:r>
            <a:r>
              <a:rPr lang="en-US" sz="2000" b="1" dirty="0">
                <a:solidFill>
                  <a:srgbClr val="C00000"/>
                </a:solidFill>
              </a:rPr>
              <a:t>IFLA Global Library Publishing Map </a:t>
            </a:r>
            <a:r>
              <a:rPr lang="en-US" sz="2000" dirty="0">
                <a:solidFill>
                  <a:srgbClr val="002060"/>
                </a:solidFill>
                <a:hlinkClick r:id="rId2"/>
              </a:rPr>
              <a:t>https://lib-pub.org</a:t>
            </a:r>
            <a:r>
              <a:rPr lang="en-US" sz="2000" dirty="0" smtClean="0">
                <a:solidFill>
                  <a:srgbClr val="002060"/>
                </a:solidFill>
                <a:hlinkClick r:id="rId2"/>
              </a:rPr>
              <a:t>/</a:t>
            </a:r>
            <a:r>
              <a:rPr lang="uk-UA" sz="2000" dirty="0" smtClean="0">
                <a:solidFill>
                  <a:srgbClr val="002060"/>
                </a:solidFill>
              </a:rPr>
              <a:t>  </a:t>
            </a:r>
            <a:r>
              <a:rPr lang="uk-UA" sz="2000" dirty="0" smtClean="0"/>
              <a:t>та</a:t>
            </a:r>
            <a:r>
              <a:rPr lang="uk-UA" sz="2000" dirty="0" smtClean="0">
                <a:solidFill>
                  <a:srgbClr val="002060"/>
                </a:solidFill>
              </a:rPr>
              <a:t>  </a:t>
            </a:r>
            <a:r>
              <a:rPr lang="en-US" sz="2000" b="1" dirty="0" smtClean="0">
                <a:solidFill>
                  <a:srgbClr val="C00000"/>
                </a:solidFill>
              </a:rPr>
              <a:t>Library </a:t>
            </a:r>
            <a:r>
              <a:rPr lang="en-US" sz="2000" b="1" dirty="0">
                <a:solidFill>
                  <a:srgbClr val="C00000"/>
                </a:solidFill>
              </a:rPr>
              <a:t>Publishing </a:t>
            </a:r>
            <a:r>
              <a:rPr lang="en-US" sz="2000" b="1" dirty="0" smtClean="0">
                <a:solidFill>
                  <a:srgbClr val="C00000"/>
                </a:solidFill>
              </a:rPr>
              <a:t>Directory</a:t>
            </a:r>
            <a:r>
              <a:rPr lang="uk-UA" sz="2000" b="1" dirty="0" smtClean="0">
                <a:solidFill>
                  <a:srgbClr val="C00000"/>
                </a:solidFill>
              </a:rPr>
              <a:t>. Діяльність Бібліотеки в цьому напрямі представлена на сайті в </a:t>
            </a:r>
            <a:r>
              <a:rPr lang="uk-UA" sz="2000" b="1" dirty="0">
                <a:solidFill>
                  <a:srgbClr val="C00000"/>
                </a:solidFill>
              </a:rPr>
              <a:t>розділі </a:t>
            </a:r>
            <a:r>
              <a:rPr lang="uk-UA" sz="2000" b="1" dirty="0" smtClean="0">
                <a:solidFill>
                  <a:srgbClr val="C00000"/>
                </a:solidFill>
              </a:rPr>
              <a:t>«Е-видавництво» </a:t>
            </a:r>
            <a:r>
              <a:rPr lang="en-US" sz="2000" dirty="0" smtClean="0">
                <a:solidFill>
                  <a:srgbClr val="002060"/>
                </a:solidFill>
                <a:hlinkClick r:id="rId3"/>
              </a:rPr>
              <a:t>https</a:t>
            </a:r>
            <a:r>
              <a:rPr lang="en-US" sz="2000" dirty="0">
                <a:solidFill>
                  <a:srgbClr val="002060"/>
                </a:solidFill>
                <a:hlinkClick r:id="rId3"/>
              </a:rPr>
              <a:t>://</a:t>
            </a:r>
            <a:r>
              <a:rPr lang="en-US" sz="2000" dirty="0" smtClean="0">
                <a:solidFill>
                  <a:srgbClr val="002060"/>
                </a:solidFill>
                <a:hlinkClick r:id="rId3"/>
              </a:rPr>
              <a:t>library.diit.edu.ua/uk/page/e-publishing-house</a:t>
            </a:r>
            <a:r>
              <a:rPr lang="uk-UA" sz="2000" dirty="0" smtClean="0">
                <a:solidFill>
                  <a:srgbClr val="002060"/>
                </a:solidFill>
              </a:rPr>
              <a:t> </a:t>
            </a:r>
            <a:endParaRPr lang="ru-RU" sz="2000" dirty="0">
              <a:solidFill>
                <a:srgbClr val="002060"/>
              </a:solidFill>
            </a:endParaRPr>
          </a:p>
          <a:p>
            <a:pPr marL="82296" indent="0">
              <a:buNone/>
            </a:pPr>
            <a:r>
              <a:rPr lang="en-US" sz="2000" dirty="0" smtClean="0"/>
              <a:t>●</a:t>
            </a:r>
            <a:r>
              <a:rPr lang="uk-UA" sz="2000" dirty="0" smtClean="0"/>
              <a:t> </a:t>
            </a:r>
            <a:r>
              <a:rPr lang="en-US" sz="2000" dirty="0" smtClean="0"/>
              <a:t>Library </a:t>
            </a:r>
            <a:r>
              <a:rPr lang="en-US" sz="2000" dirty="0"/>
              <a:t>Publishing, </a:t>
            </a:r>
            <a:r>
              <a:rPr lang="ru-RU" sz="2000" dirty="0" err="1"/>
              <a:t>розпочавшись</a:t>
            </a:r>
            <a:r>
              <a:rPr lang="ru-RU" sz="2000" dirty="0"/>
              <a:t> як </a:t>
            </a:r>
            <a:r>
              <a:rPr lang="ru-RU" sz="2000" dirty="0" err="1"/>
              <a:t>рух</a:t>
            </a:r>
            <a:r>
              <a:rPr lang="ru-RU" sz="2000" dirty="0"/>
              <a:t> </a:t>
            </a:r>
            <a:r>
              <a:rPr lang="ru-RU" sz="2000" dirty="0" err="1"/>
              <a:t>нових</a:t>
            </a:r>
            <a:r>
              <a:rPr lang="ru-RU" sz="2000" dirty="0"/>
              <a:t> </a:t>
            </a:r>
            <a:r>
              <a:rPr lang="ru-RU" sz="2000" dirty="0" err="1" smtClean="0"/>
              <a:t>цифрових</a:t>
            </a:r>
            <a:r>
              <a:rPr lang="ru-RU" sz="2000" dirty="0" smtClean="0"/>
              <a:t> </a:t>
            </a:r>
            <a:r>
              <a:rPr lang="uk-UA" sz="2000" dirty="0" smtClean="0"/>
              <a:t> </a:t>
            </a:r>
            <a:r>
              <a:rPr lang="ru-RU" sz="2000" dirty="0" err="1" smtClean="0"/>
              <a:t>продуктів</a:t>
            </a:r>
            <a:r>
              <a:rPr lang="ru-RU" sz="2000" dirty="0" smtClean="0"/>
              <a:t>  </a:t>
            </a:r>
            <a:r>
              <a:rPr lang="ru-RU" sz="2000" dirty="0"/>
              <a:t>і </a:t>
            </a:r>
            <a:r>
              <a:rPr lang="ru-RU" sz="2000" dirty="0" err="1"/>
              <a:t>сервісів</a:t>
            </a:r>
            <a:r>
              <a:rPr lang="ru-RU" sz="2000" dirty="0"/>
              <a:t> для </a:t>
            </a:r>
            <a:r>
              <a:rPr lang="ru-RU" sz="2000" dirty="0" err="1"/>
              <a:t>науковців</a:t>
            </a:r>
            <a:r>
              <a:rPr lang="ru-RU" sz="2000" dirty="0"/>
              <a:t> </a:t>
            </a:r>
            <a:r>
              <a:rPr lang="ru-RU" sz="2000" b="1" dirty="0">
                <a:solidFill>
                  <a:srgbClr val="C00000"/>
                </a:solidFill>
              </a:rPr>
              <a:t>в 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університетських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бібліотеках</a:t>
            </a:r>
            <a:r>
              <a:rPr lang="ru-RU" sz="2000" dirty="0"/>
              <a:t>, </a:t>
            </a:r>
            <a:r>
              <a:rPr lang="ru-RU" sz="2000" dirty="0" err="1"/>
              <a:t>сьогодні</a:t>
            </a:r>
            <a:r>
              <a:rPr lang="ru-RU" sz="2000" dirty="0"/>
              <a:t> активно </a:t>
            </a:r>
            <a:r>
              <a:rPr lang="ru-RU" sz="2000" dirty="0" err="1"/>
              <a:t>поширюється</a:t>
            </a:r>
            <a:r>
              <a:rPr lang="ru-RU" sz="2000" dirty="0"/>
              <a:t> в </a:t>
            </a:r>
            <a:r>
              <a:rPr lang="ru-RU" sz="2000" dirty="0" err="1"/>
              <a:t>зарубіжних</a:t>
            </a:r>
            <a:r>
              <a:rPr lang="ru-RU" sz="2000" dirty="0"/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публічних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бібліотеках</a:t>
            </a:r>
            <a:r>
              <a:rPr lang="ru-RU" sz="2000" dirty="0"/>
              <a:t>.</a:t>
            </a:r>
          </a:p>
          <a:p>
            <a:pPr marL="82296" indent="0">
              <a:buNone/>
            </a:pPr>
            <a:r>
              <a:rPr lang="ru-RU" sz="2000" dirty="0" smtClean="0"/>
              <a:t>● </a:t>
            </a:r>
            <a:r>
              <a:rPr lang="ru-RU" sz="2000" dirty="0" err="1" smtClean="0"/>
              <a:t>Публічні</a:t>
            </a:r>
            <a:r>
              <a:rPr lang="ru-RU" sz="2000" dirty="0" smtClean="0"/>
              <a:t> </a:t>
            </a:r>
            <a:r>
              <a:rPr lang="ru-RU" sz="2000" dirty="0" err="1"/>
              <a:t>бібліотеки</a:t>
            </a:r>
            <a:r>
              <a:rPr lang="ru-RU" sz="2000" dirty="0"/>
              <a:t> стали </a:t>
            </a:r>
            <a:r>
              <a:rPr lang="ru-RU" sz="2000" dirty="0" err="1"/>
              <a:t>виконувати</a:t>
            </a:r>
            <a:r>
              <a:rPr lang="ru-RU" sz="2000" dirty="0"/>
              <a:t> </a:t>
            </a:r>
            <a:r>
              <a:rPr lang="ru-RU" sz="2000" dirty="0" err="1"/>
              <a:t>нову</a:t>
            </a:r>
            <a:r>
              <a:rPr lang="ru-RU" sz="2000" dirty="0"/>
              <a:t> роль </a:t>
            </a:r>
            <a:r>
              <a:rPr lang="ru-RU" sz="2000" dirty="0" smtClean="0"/>
              <a:t> –  </a:t>
            </a:r>
            <a:r>
              <a:rPr lang="ru-RU" sz="2000" b="1" dirty="0" err="1" smtClean="0">
                <a:solidFill>
                  <a:srgbClr val="C00000"/>
                </a:solidFill>
              </a:rPr>
              <a:t>двигунів</a:t>
            </a:r>
            <a:r>
              <a:rPr lang="ru-RU" sz="2000" b="1" dirty="0" smtClean="0">
                <a:solidFill>
                  <a:srgbClr val="C00000"/>
                </a:solidFill>
              </a:rPr>
              <a:t>  </a:t>
            </a:r>
            <a:r>
              <a:rPr lang="ru-RU" sz="2000" b="1" dirty="0" err="1">
                <a:solidFill>
                  <a:srgbClr val="C00000"/>
                </a:solidFill>
              </a:rPr>
              <a:t>зростання</a:t>
            </a:r>
            <a:r>
              <a:rPr lang="ru-RU" sz="2000" b="1" dirty="0">
                <a:solidFill>
                  <a:srgbClr val="C00000"/>
                </a:solidFill>
              </a:rPr>
              <a:t> та «</a:t>
            </a:r>
            <a:r>
              <a:rPr lang="ru-RU" sz="2000" b="1" dirty="0" err="1">
                <a:solidFill>
                  <a:srgbClr val="C00000"/>
                </a:solidFill>
              </a:rPr>
              <a:t>інкубаторів</a:t>
            </a:r>
            <a:r>
              <a:rPr lang="ru-RU" sz="2000" b="1" dirty="0">
                <a:solidFill>
                  <a:srgbClr val="C00000"/>
                </a:solidFill>
              </a:rPr>
              <a:t>» для </a:t>
            </a:r>
            <a:r>
              <a:rPr lang="ru-RU" sz="2000" b="1" dirty="0" err="1">
                <a:solidFill>
                  <a:srgbClr val="C00000"/>
                </a:solidFill>
              </a:rPr>
              <a:t>місцевих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письменників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хочуть</a:t>
            </a:r>
            <a:r>
              <a:rPr lang="ru-RU" sz="2000" dirty="0"/>
              <a:t> </a:t>
            </a:r>
            <a:r>
              <a:rPr lang="ru-RU" sz="2000" dirty="0" err="1"/>
              <a:t>самостійно</a:t>
            </a:r>
            <a:r>
              <a:rPr lang="ru-RU" sz="2000" dirty="0"/>
              <a:t> </a:t>
            </a:r>
            <a:r>
              <a:rPr lang="ru-RU" sz="2000" dirty="0" err="1"/>
              <a:t>публікувати</a:t>
            </a:r>
            <a:r>
              <a:rPr lang="ru-RU" sz="2000" dirty="0"/>
              <a:t> </a:t>
            </a:r>
            <a:r>
              <a:rPr lang="ru-RU" sz="2000" dirty="0" err="1"/>
              <a:t>свої</a:t>
            </a:r>
            <a:r>
              <a:rPr lang="ru-RU" sz="2000" dirty="0"/>
              <a:t> </a:t>
            </a:r>
            <a:r>
              <a:rPr lang="ru-RU" sz="2000" dirty="0" smtClean="0"/>
              <a:t> твори  в  </a:t>
            </a:r>
            <a:r>
              <a:rPr lang="ru-RU" sz="2000" dirty="0"/>
              <a:t>цифровому </a:t>
            </a:r>
            <a:r>
              <a:rPr lang="ru-RU" sz="2000" dirty="0" err="1"/>
              <a:t>форматі</a:t>
            </a:r>
            <a:r>
              <a:rPr lang="ru-RU" sz="2000" dirty="0"/>
              <a:t>. </a:t>
            </a:r>
            <a:r>
              <a:rPr lang="ru-RU" sz="2000" dirty="0" err="1"/>
              <a:t>Локальний</a:t>
            </a:r>
            <a:r>
              <a:rPr lang="ru-RU" sz="2000" dirty="0"/>
              <a:t> 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 </a:t>
            </a:r>
            <a:r>
              <a:rPr lang="ru-RU" sz="2000" dirty="0" err="1"/>
              <a:t>регіональний</a:t>
            </a:r>
            <a:r>
              <a:rPr lang="ru-RU" sz="2000" dirty="0"/>
              <a:t> контент – </a:t>
            </a:r>
            <a:r>
              <a:rPr lang="ru-RU" sz="2000" dirty="0" smtClean="0"/>
              <a:t> </a:t>
            </a:r>
            <a:r>
              <a:rPr lang="ru-RU" sz="2000" dirty="0" err="1" smtClean="0"/>
              <a:t>це</a:t>
            </a:r>
            <a:r>
              <a:rPr lang="ru-RU" sz="2000" dirty="0"/>
              <a:t>, 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путівник</a:t>
            </a:r>
            <a:r>
              <a:rPr lang="ru-RU" sz="2000" dirty="0"/>
              <a:t> по </a:t>
            </a:r>
            <a:r>
              <a:rPr lang="ru-RU" sz="2000" dirty="0" err="1"/>
              <a:t>альпінізму</a:t>
            </a:r>
            <a:r>
              <a:rPr lang="ru-RU" sz="2000" dirty="0"/>
              <a:t> в </a:t>
            </a:r>
            <a:r>
              <a:rPr lang="ru-RU" sz="2000" dirty="0" err="1"/>
              <a:t>карпатських</a:t>
            </a:r>
            <a:r>
              <a:rPr lang="ru-RU" sz="2000" dirty="0"/>
              <a:t> горах, </a:t>
            </a:r>
            <a:r>
              <a:rPr lang="ru-RU" sz="2000" dirty="0" err="1"/>
              <a:t>замальовки</a:t>
            </a:r>
            <a:r>
              <a:rPr lang="ru-RU" sz="2000" dirty="0"/>
              <a:t> про </a:t>
            </a:r>
            <a:r>
              <a:rPr lang="ru-RU" sz="2000" dirty="0" err="1"/>
              <a:t>екосистему</a:t>
            </a:r>
            <a:r>
              <a:rPr lang="ru-RU" sz="2000" dirty="0"/>
              <a:t> </a:t>
            </a:r>
            <a:r>
              <a:rPr lang="ru-RU" sz="2000" dirty="0" err="1"/>
              <a:t>Придністров’я</a:t>
            </a:r>
            <a:r>
              <a:rPr lang="ru-RU" sz="2000" dirty="0"/>
              <a:t>, </a:t>
            </a:r>
            <a:r>
              <a:rPr lang="ru-RU" sz="2000" dirty="0" err="1"/>
              <a:t>казки</a:t>
            </a:r>
            <a:r>
              <a:rPr lang="ru-RU" sz="2000" dirty="0"/>
              <a:t>, </a:t>
            </a:r>
            <a:r>
              <a:rPr lang="ru-RU" sz="2000" dirty="0" err="1"/>
              <a:t>збірки</a:t>
            </a:r>
            <a:r>
              <a:rPr lang="ru-RU" sz="2000" dirty="0"/>
              <a:t> </a:t>
            </a:r>
            <a:r>
              <a:rPr lang="ru-RU" sz="2000" dirty="0" err="1"/>
              <a:t>поезій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 smtClean="0"/>
              <a:t>.</a:t>
            </a:r>
          </a:p>
          <a:p>
            <a:pPr marL="82296" indent="0">
              <a:buNone/>
            </a:pPr>
            <a:r>
              <a:rPr lang="ru-RU" sz="2000" dirty="0" smtClean="0"/>
              <a:t>● </a:t>
            </a:r>
            <a:r>
              <a:rPr lang="ru-RU" sz="2000" dirty="0" err="1" smtClean="0"/>
              <a:t>Зарубіжні</a:t>
            </a:r>
            <a:r>
              <a:rPr lang="ru-RU" sz="2000" dirty="0" smtClean="0"/>
              <a:t> </a:t>
            </a:r>
            <a:r>
              <a:rPr lang="ru-RU" sz="2000" dirty="0" err="1"/>
              <a:t>бібліотекознавці</a:t>
            </a:r>
            <a:r>
              <a:rPr lang="ru-RU" sz="2000" dirty="0"/>
              <a:t> </a:t>
            </a:r>
            <a:r>
              <a:rPr lang="ru-RU" sz="2000" dirty="0" err="1"/>
              <a:t>підкреслюють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рух</a:t>
            </a:r>
            <a:r>
              <a:rPr lang="ru-RU" sz="2000" b="1" dirty="0" smtClean="0">
                <a:solidFill>
                  <a:srgbClr val="C00000"/>
                </a:solidFill>
              </a:rPr>
              <a:t>  </a:t>
            </a:r>
            <a:r>
              <a:rPr lang="en-US" sz="2000" b="1" dirty="0">
                <a:solidFill>
                  <a:srgbClr val="C00000"/>
                </a:solidFill>
              </a:rPr>
              <a:t>Library Publishing </a:t>
            </a:r>
            <a:r>
              <a:rPr lang="ru-RU" sz="2000" b="1" dirty="0">
                <a:solidFill>
                  <a:srgbClr val="C00000"/>
                </a:solidFill>
              </a:rPr>
              <a:t>є </a:t>
            </a:r>
            <a:r>
              <a:rPr lang="ru-RU" sz="2000" b="1" dirty="0" err="1">
                <a:solidFill>
                  <a:srgbClr val="C00000"/>
                </a:solidFill>
              </a:rPr>
              <a:t>частиною</a:t>
            </a:r>
            <a:r>
              <a:rPr lang="ru-RU" sz="2000" b="1" dirty="0">
                <a:solidFill>
                  <a:srgbClr val="C00000"/>
                </a:solidFill>
              </a:rPr>
              <a:t> фундаментального </a:t>
            </a:r>
            <a:r>
              <a:rPr lang="ru-RU" sz="2000" b="1" dirty="0" err="1">
                <a:solidFill>
                  <a:srgbClr val="C00000"/>
                </a:solidFill>
              </a:rPr>
              <a:t>відродження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бібліотек</a:t>
            </a:r>
            <a:r>
              <a:rPr lang="ru-RU" sz="2000" dirty="0"/>
              <a:t>, </a:t>
            </a:r>
            <a:r>
              <a:rPr lang="ru-RU" sz="2000" dirty="0" err="1"/>
              <a:t>бо</a:t>
            </a:r>
            <a:r>
              <a:rPr lang="ru-RU" sz="2000" dirty="0"/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дозволяє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</a:rPr>
              <a:t>змінювати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>
                <a:solidFill>
                  <a:srgbClr val="C00000"/>
                </a:solidFill>
              </a:rPr>
              <a:t>роль </a:t>
            </a:r>
            <a:r>
              <a:rPr lang="ru-RU" sz="2000" b="1" dirty="0" err="1">
                <a:solidFill>
                  <a:srgbClr val="C00000"/>
                </a:solidFill>
              </a:rPr>
              <a:t>спільноти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із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лише</a:t>
            </a:r>
            <a:r>
              <a:rPr lang="ru-RU" sz="2000" b="1" dirty="0">
                <a:solidFill>
                  <a:srgbClr val="C00000"/>
                </a:solidFill>
              </a:rPr>
              <a:t> як </a:t>
            </a:r>
            <a:r>
              <a:rPr lang="ru-RU" sz="2000" b="1" dirty="0" err="1">
                <a:solidFill>
                  <a:srgbClr val="C00000"/>
                </a:solidFill>
              </a:rPr>
              <a:t>споживача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 контенту </a:t>
            </a:r>
            <a:r>
              <a:rPr lang="ru-RU" sz="2000" b="1" dirty="0">
                <a:solidFill>
                  <a:srgbClr val="C00000"/>
                </a:solidFill>
              </a:rPr>
              <a:t>до </a:t>
            </a:r>
            <a:r>
              <a:rPr lang="ru-RU" sz="2000" b="1" dirty="0" err="1">
                <a:solidFill>
                  <a:srgbClr val="C00000"/>
                </a:solidFill>
              </a:rPr>
              <a:t>ролі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виробника</a:t>
            </a:r>
            <a:r>
              <a:rPr lang="ru-RU" sz="2000" b="1" dirty="0">
                <a:solidFill>
                  <a:srgbClr val="C00000"/>
                </a:solidFill>
              </a:rPr>
              <a:t> контенту</a:t>
            </a:r>
            <a:r>
              <a:rPr lang="ru-RU" sz="2000" b="1" dirty="0" smtClean="0">
                <a:solidFill>
                  <a:srgbClr val="C00000"/>
                </a:solidFill>
              </a:rPr>
              <a:t>.</a:t>
            </a:r>
            <a:endParaRPr lang="ru-RU" sz="2000" b="1" dirty="0">
              <a:solidFill>
                <a:srgbClr val="C00000"/>
              </a:solidFill>
            </a:endParaRPr>
          </a:p>
          <a:p>
            <a:pPr marL="82296" indent="0">
              <a:buNone/>
            </a:pPr>
            <a:r>
              <a:rPr lang="ru-RU" sz="2000" dirty="0" smtClean="0"/>
              <a:t>● </a:t>
            </a:r>
            <a:r>
              <a:rPr lang="ru-RU" sz="2000" dirty="0" err="1" smtClean="0"/>
              <a:t>Популяризуючи</a:t>
            </a:r>
            <a:r>
              <a:rPr lang="ru-RU" sz="2000" dirty="0" smtClean="0"/>
              <a:t>  </a:t>
            </a:r>
            <a:r>
              <a:rPr lang="ru-RU" sz="2000" dirty="0" err="1"/>
              <a:t>історично-архітектурну</a:t>
            </a:r>
            <a:r>
              <a:rPr lang="ru-RU" sz="2000" dirty="0"/>
              <a:t> панораму старого </a:t>
            </a:r>
            <a:r>
              <a:rPr lang="ru-RU" sz="2000" dirty="0" err="1"/>
              <a:t>Катеринослава</a:t>
            </a:r>
            <a:r>
              <a:rPr lang="ru-RU" sz="2000" dirty="0"/>
              <a:t>, </a:t>
            </a:r>
            <a:r>
              <a:rPr lang="ru-RU" sz="2000" dirty="0" err="1"/>
              <a:t>Дніпропетровська</a:t>
            </a:r>
            <a:r>
              <a:rPr lang="ru-RU" sz="2000" dirty="0"/>
              <a:t> ХХ ст. та </a:t>
            </a:r>
            <a:r>
              <a:rPr lang="ru-RU" sz="2000" dirty="0" err="1"/>
              <a:t>сучасного</a:t>
            </a:r>
            <a:r>
              <a:rPr lang="ru-RU" sz="2000" dirty="0"/>
              <a:t> </a:t>
            </a:r>
            <a:r>
              <a:rPr lang="ru-RU" sz="2000" dirty="0" err="1"/>
              <a:t>Дніпра</a:t>
            </a:r>
            <a:r>
              <a:rPr lang="ru-RU" sz="2000" dirty="0"/>
              <a:t>, </a:t>
            </a:r>
            <a:r>
              <a:rPr lang="ru-RU" sz="2000" dirty="0" smtClean="0"/>
              <a:t>А. </a:t>
            </a:r>
            <a:r>
              <a:rPr lang="ru-RU" sz="2000" dirty="0" err="1" smtClean="0"/>
              <a:t>Адамян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є </a:t>
            </a:r>
            <a:r>
              <a:rPr lang="ru-RU" sz="2000" dirty="0" err="1" smtClean="0"/>
              <a:t>професійною</a:t>
            </a:r>
            <a:r>
              <a:rPr lang="ru-RU" sz="2000" dirty="0" smtClean="0"/>
              <a:t> </a:t>
            </a:r>
            <a:r>
              <a:rPr lang="ru-RU" sz="2000" dirty="0" err="1" smtClean="0"/>
              <a:t>бібліотекаркою</a:t>
            </a:r>
            <a:r>
              <a:rPr lang="ru-RU" sz="2000" dirty="0" smtClean="0"/>
              <a:t> та </a:t>
            </a:r>
            <a:r>
              <a:rPr lang="ru-RU" sz="2000" dirty="0" err="1" smtClean="0"/>
              <a:t>дослідницею-аматоркою</a:t>
            </a:r>
            <a:r>
              <a:rPr lang="ru-RU" sz="2000" dirty="0" smtClean="0"/>
              <a:t>, </a:t>
            </a:r>
            <a:r>
              <a:rPr lang="ru-RU" sz="2000" dirty="0" err="1" smtClean="0"/>
              <a:t>закоханою</a:t>
            </a:r>
            <a:r>
              <a:rPr lang="ru-RU" sz="2000" dirty="0" smtClean="0"/>
              <a:t> в </a:t>
            </a:r>
            <a:r>
              <a:rPr lang="ru-RU" sz="2000" dirty="0" err="1" smtClean="0"/>
              <a:t>історію</a:t>
            </a:r>
            <a:r>
              <a:rPr lang="ru-RU" sz="2000" dirty="0" smtClean="0"/>
              <a:t> </a:t>
            </a:r>
            <a:r>
              <a:rPr lang="ru-RU" sz="2000" dirty="0" err="1" smtClean="0"/>
              <a:t>ріднокраю</a:t>
            </a:r>
            <a:r>
              <a:rPr lang="ru-RU" sz="2000" dirty="0" smtClean="0"/>
              <a:t>, </a:t>
            </a:r>
            <a:r>
              <a:rPr lang="ru-RU" sz="2000" b="1" dirty="0" err="1">
                <a:solidFill>
                  <a:srgbClr val="C00000"/>
                </a:solidFill>
              </a:rPr>
              <a:t>реконструює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історичну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реальність</a:t>
            </a:r>
            <a:r>
              <a:rPr lang="ru-RU" sz="2000" b="1" dirty="0">
                <a:solidFill>
                  <a:srgbClr val="C00000"/>
                </a:solidFill>
              </a:rPr>
              <a:t> за </a:t>
            </a:r>
            <a:r>
              <a:rPr lang="ru-RU" sz="2000" b="1" dirty="0" err="1">
                <a:solidFill>
                  <a:srgbClr val="C00000"/>
                </a:solidFill>
              </a:rPr>
              <a:t>допомогою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візуальних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джерел</a:t>
            </a:r>
            <a:r>
              <a:rPr lang="ru-RU" sz="2000" b="1" dirty="0">
                <a:solidFill>
                  <a:srgbClr val="C00000"/>
                </a:solidFill>
              </a:rPr>
              <a:t> – </a:t>
            </a:r>
            <a:r>
              <a:rPr lang="ru-RU" sz="2000" b="1" dirty="0" err="1" smtClean="0">
                <a:solidFill>
                  <a:srgbClr val="C00000"/>
                </a:solidFill>
              </a:rPr>
              <a:t>світлин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dirty="0" smtClean="0"/>
              <a:t>(</a:t>
            </a:r>
            <a:r>
              <a:rPr lang="ru-RU" sz="2000" dirty="0" err="1" smtClean="0"/>
              <a:t>більшість</a:t>
            </a:r>
            <a:r>
              <a:rPr lang="ru-RU" sz="2000" dirty="0" smtClean="0"/>
              <a:t> з </a:t>
            </a:r>
            <a:r>
              <a:rPr lang="ru-RU" sz="2000" dirty="0" err="1" smtClean="0"/>
              <a:t>яких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зроблені</a:t>
            </a:r>
            <a:r>
              <a:rPr lang="ru-RU" sz="2000" dirty="0" smtClean="0"/>
              <a:t> нею </a:t>
            </a:r>
            <a:r>
              <a:rPr lang="ru-RU" sz="2000" dirty="0" err="1" smtClean="0"/>
              <a:t>особисто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протягом</a:t>
            </a:r>
            <a:r>
              <a:rPr lang="ru-RU" sz="2000" dirty="0" smtClean="0"/>
              <a:t> 10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), </a:t>
            </a:r>
            <a:r>
              <a:rPr lang="ru-RU" sz="2000" dirty="0" err="1" smtClean="0"/>
              <a:t>збагачених</a:t>
            </a:r>
            <a:r>
              <a:rPr lang="ru-RU" sz="2000" dirty="0" smtClean="0"/>
              <a:t>  </a:t>
            </a:r>
            <a:r>
              <a:rPr lang="ru-RU" sz="2000" dirty="0"/>
              <a:t>короткими </a:t>
            </a:r>
            <a:r>
              <a:rPr lang="ru-RU" sz="2000" dirty="0" err="1"/>
              <a:t>літературними</a:t>
            </a:r>
            <a:r>
              <a:rPr lang="ru-RU" sz="2000" dirty="0"/>
              <a:t> </a:t>
            </a:r>
            <a:r>
              <a:rPr lang="ru-RU" sz="2000" dirty="0" err="1"/>
              <a:t>замальовками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3261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8100392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</a:rPr>
              <a:t>Citizen S</a:t>
            </a:r>
            <a:r>
              <a:rPr lang="en-US" sz="3600" b="1" dirty="0" smtClean="0">
                <a:solidFill>
                  <a:srgbClr val="C00000"/>
                </a:solidFill>
              </a:rPr>
              <a:t>cience</a:t>
            </a:r>
            <a:r>
              <a:rPr lang="ru-RU" sz="3600" b="1" dirty="0" smtClean="0">
                <a:solidFill>
                  <a:srgbClr val="C00000"/>
                </a:solidFill>
              </a:rPr>
              <a:t> +  </a:t>
            </a:r>
            <a:r>
              <a:rPr lang="en-US" sz="3600" b="1" dirty="0">
                <a:solidFill>
                  <a:srgbClr val="C00000"/>
                </a:solidFill>
              </a:rPr>
              <a:t>Library </a:t>
            </a:r>
            <a:r>
              <a:rPr lang="en-US" sz="3600" b="1" dirty="0" smtClean="0">
                <a:solidFill>
                  <a:srgbClr val="C00000"/>
                </a:solidFill>
              </a:rPr>
              <a:t>Publishing</a:t>
            </a:r>
            <a:r>
              <a:rPr lang="uk-UA" sz="1300" b="1" dirty="0">
                <a:solidFill>
                  <a:srgbClr val="C00000"/>
                </a:solidFill>
              </a:rPr>
              <a:t/>
            </a:r>
            <a:br>
              <a:rPr lang="uk-UA" sz="1300" b="1" dirty="0">
                <a:solidFill>
                  <a:srgbClr val="C00000"/>
                </a:solidFill>
              </a:rPr>
            </a:br>
            <a:r>
              <a:rPr lang="uk-UA" sz="1300" b="1" dirty="0">
                <a:solidFill>
                  <a:srgbClr val="C00000"/>
                </a:solidFill>
              </a:rPr>
              <a:t>Історія старого Катеринослава та губернії у світлинах/ </a:t>
            </a:r>
            <a:r>
              <a:rPr lang="uk-UA" sz="1300" b="1" dirty="0" err="1">
                <a:solidFill>
                  <a:srgbClr val="C00000"/>
                </a:solidFill>
              </a:rPr>
              <a:t>упоряд</a:t>
            </a:r>
            <a:r>
              <a:rPr lang="uk-UA" sz="1300" b="1" dirty="0">
                <a:solidFill>
                  <a:srgbClr val="C00000"/>
                </a:solidFill>
              </a:rPr>
              <a:t>. А. Р. </a:t>
            </a:r>
            <a:r>
              <a:rPr lang="uk-UA" sz="1300" b="1" dirty="0" err="1">
                <a:solidFill>
                  <a:srgbClr val="C00000"/>
                </a:solidFill>
              </a:rPr>
              <a:t>Адамян</a:t>
            </a:r>
            <a:r>
              <a:rPr lang="uk-UA" sz="1300" b="1" dirty="0">
                <a:solidFill>
                  <a:srgbClr val="C00000"/>
                </a:solidFill>
              </a:rPr>
              <a:t>  ;  за  </a:t>
            </a:r>
            <a:r>
              <a:rPr lang="uk-UA" sz="1300" b="1" dirty="0" err="1">
                <a:solidFill>
                  <a:srgbClr val="C00000"/>
                </a:solidFill>
              </a:rPr>
              <a:t>заг</a:t>
            </a:r>
            <a:r>
              <a:rPr lang="uk-UA" sz="1300" b="1" dirty="0">
                <a:solidFill>
                  <a:srgbClr val="C00000"/>
                </a:solidFill>
              </a:rPr>
              <a:t>.  ред.   </a:t>
            </a:r>
            <a:r>
              <a:rPr lang="uk-UA" sz="1300" b="1" dirty="0" err="1">
                <a:solidFill>
                  <a:srgbClr val="C00000"/>
                </a:solidFill>
              </a:rPr>
              <a:t>к.н</a:t>
            </a:r>
            <a:r>
              <a:rPr lang="uk-UA" sz="1300" b="1" dirty="0">
                <a:solidFill>
                  <a:srgbClr val="C00000"/>
                </a:solidFill>
              </a:rPr>
              <a:t>.  </a:t>
            </a:r>
            <a:r>
              <a:rPr lang="uk-UA" sz="1300" b="1" dirty="0" err="1">
                <a:solidFill>
                  <a:srgbClr val="C00000"/>
                </a:solidFill>
              </a:rPr>
              <a:t>соц.ком</a:t>
            </a:r>
            <a:r>
              <a:rPr lang="uk-UA" sz="1300" b="1" dirty="0">
                <a:solidFill>
                  <a:srgbClr val="C00000"/>
                </a:solidFill>
              </a:rPr>
              <a:t>.   Т.О. Колесникової  ; Науково-технічна бібліотека; </a:t>
            </a:r>
            <a:r>
              <a:rPr lang="uk-UA" sz="1300" b="1" dirty="0" err="1">
                <a:solidFill>
                  <a:srgbClr val="C00000"/>
                </a:solidFill>
              </a:rPr>
              <a:t>Дніпров</a:t>
            </a:r>
            <a:r>
              <a:rPr lang="uk-UA" sz="1300" b="1" dirty="0">
                <a:solidFill>
                  <a:srgbClr val="C00000"/>
                </a:solidFill>
              </a:rPr>
              <a:t>. нац. ун-т залізн. </a:t>
            </a:r>
            <a:r>
              <a:rPr lang="uk-UA" sz="1300" b="1" dirty="0" err="1">
                <a:solidFill>
                  <a:srgbClr val="C00000"/>
                </a:solidFill>
              </a:rPr>
              <a:t>трансп</a:t>
            </a:r>
            <a:r>
              <a:rPr lang="uk-UA" sz="1300" b="1" dirty="0">
                <a:solidFill>
                  <a:srgbClr val="C00000"/>
                </a:solidFill>
              </a:rPr>
              <a:t>. ім. акад. В. </a:t>
            </a:r>
            <a:r>
              <a:rPr lang="uk-UA" sz="1300" b="1" dirty="0" err="1">
                <a:solidFill>
                  <a:srgbClr val="C00000"/>
                </a:solidFill>
              </a:rPr>
              <a:t>Лазаряна</a:t>
            </a:r>
            <a:r>
              <a:rPr lang="uk-UA" sz="1300" b="1" dirty="0">
                <a:solidFill>
                  <a:srgbClr val="C00000"/>
                </a:solidFill>
              </a:rPr>
              <a:t>. – Електрон. вид</a:t>
            </a:r>
            <a:r>
              <a:rPr lang="uk-UA" sz="1300" b="1" dirty="0" smtClean="0">
                <a:solidFill>
                  <a:srgbClr val="C00000"/>
                </a:solidFill>
              </a:rPr>
              <a:t>. –  </a:t>
            </a:r>
            <a:r>
              <a:rPr lang="uk-UA" sz="1300" b="1" dirty="0">
                <a:solidFill>
                  <a:srgbClr val="C00000"/>
                </a:solidFill>
              </a:rPr>
              <a:t>Дніпро : </a:t>
            </a:r>
            <a:r>
              <a:rPr lang="uk-UA" sz="1300" b="1" dirty="0" err="1">
                <a:solidFill>
                  <a:srgbClr val="C00000"/>
                </a:solidFill>
              </a:rPr>
              <a:t>Дніпров</a:t>
            </a:r>
            <a:r>
              <a:rPr lang="uk-UA" sz="1300" b="1" dirty="0">
                <a:solidFill>
                  <a:srgbClr val="C00000"/>
                </a:solidFill>
              </a:rPr>
              <a:t>. нац. ун-т залізн. </a:t>
            </a:r>
            <a:r>
              <a:rPr lang="uk-UA" sz="1300" b="1" dirty="0" err="1">
                <a:solidFill>
                  <a:srgbClr val="C00000"/>
                </a:solidFill>
              </a:rPr>
              <a:t>трансп</a:t>
            </a:r>
            <a:r>
              <a:rPr lang="uk-UA" sz="1300" b="1" dirty="0">
                <a:solidFill>
                  <a:srgbClr val="C00000"/>
                </a:solidFill>
              </a:rPr>
              <a:t>. ім. акад. В. </a:t>
            </a:r>
            <a:r>
              <a:rPr lang="uk-UA" sz="1300" b="1" dirty="0" err="1">
                <a:solidFill>
                  <a:srgbClr val="C00000"/>
                </a:solidFill>
              </a:rPr>
              <a:t>Лазаряна</a:t>
            </a:r>
            <a:r>
              <a:rPr lang="uk-UA" sz="1300" b="1" dirty="0">
                <a:solidFill>
                  <a:srgbClr val="C00000"/>
                </a:solidFill>
              </a:rPr>
              <a:t>, 2021. – 414 с</a:t>
            </a:r>
            <a:r>
              <a:rPr lang="uk-UA" sz="1300" b="1" dirty="0" smtClean="0">
                <a:solidFill>
                  <a:srgbClr val="C00000"/>
                </a:solidFill>
              </a:rPr>
              <a:t>.  </a:t>
            </a:r>
            <a:br>
              <a:rPr lang="uk-UA" sz="1300" b="1" dirty="0" smtClean="0">
                <a:solidFill>
                  <a:srgbClr val="C00000"/>
                </a:solidFill>
              </a:rPr>
            </a:br>
            <a:r>
              <a:rPr lang="en-US" sz="1300" b="1" dirty="0" smtClean="0">
                <a:solidFill>
                  <a:srgbClr val="C00000"/>
                </a:solidFill>
              </a:rPr>
              <a:t>ISBN </a:t>
            </a:r>
            <a:r>
              <a:rPr lang="en-US" sz="1300" b="1" dirty="0">
                <a:solidFill>
                  <a:srgbClr val="C00000"/>
                </a:solidFill>
              </a:rPr>
              <a:t>978-617-7440-37-5 (PDF</a:t>
            </a:r>
            <a:r>
              <a:rPr lang="en-US" sz="1300" b="1" dirty="0" smtClean="0">
                <a:solidFill>
                  <a:srgbClr val="C00000"/>
                </a:solidFill>
              </a:rPr>
              <a:t>)</a:t>
            </a:r>
            <a:r>
              <a:rPr lang="uk-UA" sz="1300" b="1" dirty="0" smtClean="0">
                <a:solidFill>
                  <a:srgbClr val="C00000"/>
                </a:solidFill>
              </a:rPr>
              <a:t>.  </a:t>
            </a:r>
            <a:r>
              <a:rPr lang="en-US" sz="1300" b="1" dirty="0">
                <a:solidFill>
                  <a:srgbClr val="C00000"/>
                </a:solidFill>
              </a:rPr>
              <a:t>DOI: </a:t>
            </a:r>
            <a:r>
              <a:rPr lang="en-US" sz="1300" b="1" dirty="0" smtClean="0">
                <a:solidFill>
                  <a:srgbClr val="C00000"/>
                </a:solidFill>
              </a:rPr>
              <a:t>10.15802/978-617-7440-37</a:t>
            </a:r>
            <a:r>
              <a:rPr lang="uk-UA" sz="1300" b="1" dirty="0" smtClean="0">
                <a:solidFill>
                  <a:srgbClr val="C00000"/>
                </a:solidFill>
              </a:rPr>
              <a:t>-5</a:t>
            </a:r>
            <a:endParaRPr lang="ru-RU" sz="1300" b="1" dirty="0">
              <a:solidFill>
                <a:srgbClr val="C00000"/>
              </a:solidFill>
            </a:endParaRPr>
          </a:p>
        </p:txBody>
      </p:sp>
      <p:pic>
        <p:nvPicPr>
          <p:cNvPr id="4" name="Picture 2" descr="D:\Мои документы\НАШІ КОНФЕРЕНЦІЇ\НАШІ КОНФЕРЕНЦІЇ\Конференція-2021\Мой доклад+СТАТТЯ\Безымянный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298" y="1447800"/>
            <a:ext cx="7934391" cy="529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77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8100392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</a:rPr>
              <a:t>Технологічні особливості роботи над книгою з елементами </a:t>
            </a:r>
            <a:r>
              <a:rPr lang="uk-UA" sz="3600" b="1" dirty="0" err="1" smtClean="0">
                <a:solidFill>
                  <a:srgbClr val="C00000"/>
                </a:solidFill>
              </a:rPr>
              <a:t>мультимедіа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96752"/>
            <a:ext cx="7848872" cy="5661248"/>
          </a:xfrm>
        </p:spPr>
        <p:txBody>
          <a:bodyPr>
            <a:normAutofit fontScale="40000" lnSpcReduction="20000"/>
          </a:bodyPr>
          <a:lstStyle/>
          <a:p>
            <a:pPr marL="82296" indent="0">
              <a:buNone/>
            </a:pPr>
            <a:r>
              <a:rPr lang="ru-RU" sz="4000" dirty="0" smtClean="0"/>
              <a:t>● "</a:t>
            </a:r>
            <a:r>
              <a:rPr lang="ru-RU" sz="4000" dirty="0" err="1"/>
              <a:t>Історія</a:t>
            </a:r>
            <a:r>
              <a:rPr lang="ru-RU" sz="4000" dirty="0"/>
              <a:t> старого </a:t>
            </a:r>
            <a:r>
              <a:rPr lang="ru-RU" sz="4000" dirty="0" err="1"/>
              <a:t>Катеринослава</a:t>
            </a:r>
            <a:r>
              <a:rPr lang="ru-RU" sz="4000" dirty="0"/>
              <a:t> та </a:t>
            </a:r>
            <a:r>
              <a:rPr lang="ru-RU" sz="4000" dirty="0" err="1"/>
              <a:t>губернії</a:t>
            </a:r>
            <a:r>
              <a:rPr lang="ru-RU" sz="4000" dirty="0"/>
              <a:t> у </a:t>
            </a:r>
            <a:r>
              <a:rPr lang="ru-RU" sz="4000" dirty="0" err="1" smtClean="0"/>
              <a:t>світлинах</a:t>
            </a:r>
            <a:r>
              <a:rPr lang="ru-RU" sz="4000" dirty="0" smtClean="0"/>
              <a:t>«, </a:t>
            </a:r>
            <a:r>
              <a:rPr lang="ru-RU" sz="4000" dirty="0" err="1" smtClean="0"/>
              <a:t>укладена</a:t>
            </a:r>
            <a:r>
              <a:rPr lang="ru-RU" sz="4000" dirty="0" smtClean="0"/>
              <a:t> Анною </a:t>
            </a:r>
            <a:r>
              <a:rPr lang="ru-RU" sz="4000" dirty="0" err="1" smtClean="0"/>
              <a:t>Адамян</a:t>
            </a:r>
            <a:r>
              <a:rPr lang="ru-RU" sz="4000" dirty="0" smtClean="0"/>
              <a:t>, </a:t>
            </a:r>
            <a:r>
              <a:rPr lang="ru-RU" sz="4000" dirty="0"/>
              <a:t>– перша </a:t>
            </a:r>
            <a:r>
              <a:rPr lang="ru-RU" sz="4000" b="1" dirty="0">
                <a:solidFill>
                  <a:srgbClr val="C00000"/>
                </a:solidFill>
              </a:rPr>
              <a:t>книга в цифровому </a:t>
            </a:r>
            <a:r>
              <a:rPr lang="ru-RU" sz="4000" b="1" dirty="0" err="1">
                <a:solidFill>
                  <a:srgbClr val="C00000"/>
                </a:solidFill>
              </a:rPr>
              <a:t>форматі</a:t>
            </a:r>
            <a:r>
              <a:rPr lang="ru-RU" sz="4000" b="1" dirty="0">
                <a:solidFill>
                  <a:srgbClr val="C00000"/>
                </a:solidFill>
              </a:rPr>
              <a:t> за </a:t>
            </a:r>
            <a:r>
              <a:rPr lang="ru-RU" sz="4000" b="1" dirty="0" err="1">
                <a:solidFill>
                  <a:srgbClr val="C00000"/>
                </a:solidFill>
              </a:rPr>
              <a:t>ліцензією</a:t>
            </a:r>
            <a:r>
              <a:rPr lang="ru-RU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>
                <a:solidFill>
                  <a:srgbClr val="C00000"/>
                </a:solidFill>
              </a:rPr>
              <a:t>Creative Commons «Attribution-</a:t>
            </a:r>
            <a:r>
              <a:rPr lang="en-US" sz="4000" b="1" dirty="0" err="1">
                <a:solidFill>
                  <a:srgbClr val="C00000"/>
                </a:solidFill>
              </a:rPr>
              <a:t>NonCommercial</a:t>
            </a:r>
            <a:r>
              <a:rPr lang="en-US" sz="4000" b="1" dirty="0">
                <a:solidFill>
                  <a:srgbClr val="C00000"/>
                </a:solidFill>
              </a:rPr>
              <a:t>-</a:t>
            </a:r>
            <a:r>
              <a:rPr lang="en-US" sz="4000" b="1" dirty="0" err="1">
                <a:solidFill>
                  <a:srgbClr val="C00000"/>
                </a:solidFill>
              </a:rPr>
              <a:t>ShareAlike</a:t>
            </a:r>
            <a:r>
              <a:rPr lang="en-US" sz="4000" b="1" dirty="0">
                <a:solidFill>
                  <a:srgbClr val="C00000"/>
                </a:solidFill>
              </a:rPr>
              <a:t>» </a:t>
            </a:r>
            <a:r>
              <a:rPr lang="en-US" sz="4000" dirty="0"/>
              <a:t>(«</a:t>
            </a:r>
            <a:r>
              <a:rPr lang="ru-RU" sz="4000" dirty="0" err="1"/>
              <a:t>Із</a:t>
            </a:r>
            <a:r>
              <a:rPr lang="ru-RU" sz="4000" dirty="0"/>
              <a:t> </a:t>
            </a:r>
            <a:r>
              <a:rPr lang="ru-RU" sz="4000" dirty="0" err="1"/>
              <a:t>Зазначенням</a:t>
            </a:r>
            <a:r>
              <a:rPr lang="ru-RU" sz="4000" dirty="0"/>
              <a:t> Авторства – </a:t>
            </a:r>
            <a:r>
              <a:rPr lang="ru-RU" sz="4000" dirty="0" err="1"/>
              <a:t>Некомерційна</a:t>
            </a:r>
            <a:r>
              <a:rPr lang="ru-RU" sz="4000" dirty="0"/>
              <a:t> – </a:t>
            </a:r>
            <a:r>
              <a:rPr lang="ru-RU" sz="4000" dirty="0" err="1"/>
              <a:t>Поширення</a:t>
            </a:r>
            <a:r>
              <a:rPr lang="ru-RU" sz="4000" dirty="0"/>
              <a:t> На Тих Самих </a:t>
            </a:r>
            <a:r>
              <a:rPr lang="ru-RU" sz="4000" dirty="0" err="1"/>
              <a:t>Умовах</a:t>
            </a:r>
            <a:r>
              <a:rPr lang="ru-RU" sz="4000" b="1" dirty="0">
                <a:solidFill>
                  <a:srgbClr val="C00000"/>
                </a:solidFill>
              </a:rPr>
              <a:t>») 4.0 </a:t>
            </a:r>
            <a:r>
              <a:rPr lang="ru-RU" sz="4000" dirty="0" err="1"/>
              <a:t>Міжнародна</a:t>
            </a:r>
            <a:r>
              <a:rPr lang="ru-RU" sz="4000" dirty="0"/>
              <a:t>, над </a:t>
            </a:r>
            <a:r>
              <a:rPr lang="ru-RU" sz="4000" dirty="0" err="1"/>
              <a:t>якою</a:t>
            </a:r>
            <a:r>
              <a:rPr lang="ru-RU" sz="4000" dirty="0"/>
              <a:t> </a:t>
            </a:r>
            <a:r>
              <a:rPr lang="ru-RU" sz="4000" dirty="0" err="1"/>
              <a:t>працювали</a:t>
            </a:r>
            <a:r>
              <a:rPr lang="ru-RU" sz="4000" dirty="0"/>
              <a:t> </a:t>
            </a:r>
            <a:r>
              <a:rPr lang="ru-RU" sz="4000" dirty="0" err="1"/>
              <a:t>співробітники</a:t>
            </a:r>
            <a:r>
              <a:rPr lang="ru-RU" sz="4000" dirty="0"/>
              <a:t> </a:t>
            </a:r>
            <a:r>
              <a:rPr lang="ru-RU" sz="4000" dirty="0" err="1" smtClean="0"/>
              <a:t>бібліотеки</a:t>
            </a:r>
            <a:r>
              <a:rPr lang="ru-RU" sz="4000" dirty="0" smtClean="0"/>
              <a:t> ДНУЗТ.</a:t>
            </a:r>
          </a:p>
          <a:p>
            <a:pPr marL="82296" indent="0">
              <a:buNone/>
            </a:pPr>
            <a:r>
              <a:rPr lang="ru-RU" sz="4000" dirty="0" smtClean="0"/>
              <a:t>● Книга </a:t>
            </a:r>
            <a:r>
              <a:rPr lang="ru-RU" sz="4000" dirty="0" err="1" smtClean="0"/>
              <a:t>розміщена</a:t>
            </a:r>
            <a:r>
              <a:rPr lang="ru-RU" sz="4000" dirty="0" smtClean="0"/>
              <a:t> на </a:t>
            </a:r>
            <a:r>
              <a:rPr lang="ru-RU" sz="4000" dirty="0" err="1" smtClean="0"/>
              <a:t>адресою</a:t>
            </a:r>
            <a:r>
              <a:rPr lang="ru-RU" sz="4000" dirty="0" smtClean="0"/>
              <a:t> </a:t>
            </a:r>
            <a:r>
              <a:rPr lang="en-US" sz="4000" dirty="0">
                <a:hlinkClick r:id="rId2"/>
              </a:rPr>
              <a:t>http://</a:t>
            </a:r>
            <a:r>
              <a:rPr lang="en-US" sz="4000" dirty="0" smtClean="0">
                <a:hlinkClick r:id="rId2"/>
              </a:rPr>
              <a:t>omp.diit.edu.ua/index.php/main/catalog/book/6</a:t>
            </a:r>
            <a:r>
              <a:rPr lang="uk-UA" sz="4000" dirty="0" smtClean="0"/>
              <a:t> </a:t>
            </a:r>
            <a:endParaRPr lang="ru-RU" sz="4000" dirty="0"/>
          </a:p>
          <a:p>
            <a:pPr marL="82296" indent="0">
              <a:buNone/>
            </a:pPr>
            <a:r>
              <a:rPr lang="ru-RU" sz="4000" dirty="0" smtClean="0"/>
              <a:t>● </a:t>
            </a:r>
            <a:r>
              <a:rPr lang="ru-RU" sz="4000" dirty="0" err="1" smtClean="0"/>
              <a:t>Електронна</a:t>
            </a:r>
            <a:r>
              <a:rPr lang="ru-RU" sz="4000" dirty="0" smtClean="0"/>
              <a:t> книга </a:t>
            </a:r>
            <a:r>
              <a:rPr lang="ru-RU" sz="4000" dirty="0" err="1"/>
              <a:t>була</a:t>
            </a:r>
            <a:r>
              <a:rPr lang="ru-RU" sz="4000" dirty="0"/>
              <a:t> створена в текстовому </a:t>
            </a:r>
            <a:r>
              <a:rPr lang="ru-RU" sz="4000" dirty="0" err="1"/>
              <a:t>редакторі</a:t>
            </a:r>
            <a:r>
              <a:rPr lang="ru-RU" sz="4000" dirty="0"/>
              <a:t> </a:t>
            </a:r>
            <a:r>
              <a:rPr lang="en-US" sz="4000" dirty="0"/>
              <a:t>MS Word.</a:t>
            </a:r>
          </a:p>
          <a:p>
            <a:pPr marL="82296" indent="0">
              <a:buNone/>
            </a:pPr>
            <a:r>
              <a:rPr lang="ru-RU" sz="4000" dirty="0" smtClean="0"/>
              <a:t>● </a:t>
            </a:r>
            <a:r>
              <a:rPr lang="ru-RU" sz="4000" dirty="0" err="1" smtClean="0"/>
              <a:t>Розглянемо</a:t>
            </a:r>
            <a:r>
              <a:rPr lang="ru-RU" sz="4000" dirty="0" smtClean="0"/>
              <a:t> </a:t>
            </a:r>
            <a:r>
              <a:rPr lang="ru-RU" sz="4000" dirty="0" err="1"/>
              <a:t>етапи</a:t>
            </a:r>
            <a:r>
              <a:rPr lang="ru-RU" sz="4000" dirty="0"/>
              <a:t> </a:t>
            </a:r>
            <a:r>
              <a:rPr lang="ru-RU" sz="4000" dirty="0" err="1"/>
              <a:t>роботи</a:t>
            </a:r>
            <a:r>
              <a:rPr lang="ru-RU" sz="4000" dirty="0"/>
              <a:t> над книгою:</a:t>
            </a:r>
          </a:p>
          <a:p>
            <a:r>
              <a:rPr lang="ru-RU" sz="4000" dirty="0"/>
              <a:t>1.	</a:t>
            </a:r>
            <a:r>
              <a:rPr lang="ru-RU" sz="4000" dirty="0" err="1"/>
              <a:t>Набір</a:t>
            </a:r>
            <a:r>
              <a:rPr lang="ru-RU" sz="4000" dirty="0"/>
              <a:t> тексту і </a:t>
            </a:r>
            <a:r>
              <a:rPr lang="ru-RU" sz="4000" dirty="0" err="1"/>
              <a:t>розміщення</a:t>
            </a:r>
            <a:r>
              <a:rPr lang="ru-RU" sz="4000" dirty="0"/>
              <a:t> </a:t>
            </a:r>
            <a:r>
              <a:rPr lang="ru-RU" sz="4000" dirty="0" err="1"/>
              <a:t>зображень</a:t>
            </a:r>
            <a:r>
              <a:rPr lang="ru-RU" sz="4000" dirty="0"/>
              <a:t>.</a:t>
            </a:r>
          </a:p>
          <a:p>
            <a:r>
              <a:rPr lang="ru-RU" sz="4000" dirty="0"/>
              <a:t>2.	</a:t>
            </a:r>
            <a:r>
              <a:rPr lang="ru-RU" sz="4000" dirty="0" err="1"/>
              <a:t>Вичитка</a:t>
            </a:r>
            <a:r>
              <a:rPr lang="ru-RU" sz="4000" dirty="0"/>
              <a:t> готового </a:t>
            </a:r>
            <a:r>
              <a:rPr lang="ru-RU" sz="4000" dirty="0" err="1"/>
              <a:t>матеріалу</a:t>
            </a:r>
            <a:r>
              <a:rPr lang="ru-RU" sz="4000" dirty="0"/>
              <a:t> </a:t>
            </a:r>
            <a:r>
              <a:rPr lang="ru-RU" sz="4000" dirty="0" err="1"/>
              <a:t>літературним</a:t>
            </a:r>
            <a:r>
              <a:rPr lang="ru-RU" sz="4000" dirty="0"/>
              <a:t> редактором, </a:t>
            </a:r>
            <a:r>
              <a:rPr lang="ru-RU" sz="4000" dirty="0" err="1"/>
              <a:t>внесення</a:t>
            </a:r>
            <a:r>
              <a:rPr lang="ru-RU" sz="4000" dirty="0"/>
              <a:t> правок.</a:t>
            </a:r>
          </a:p>
          <a:p>
            <a:r>
              <a:rPr lang="ru-RU" sz="4000" dirty="0"/>
              <a:t>3.	</a:t>
            </a:r>
            <a:r>
              <a:rPr lang="ru-RU" sz="4000" dirty="0" err="1"/>
              <a:t>Форматування</a:t>
            </a:r>
            <a:r>
              <a:rPr lang="ru-RU" sz="4000" dirty="0"/>
              <a:t> документа </a:t>
            </a:r>
            <a:r>
              <a:rPr lang="ru-RU" sz="4000" dirty="0" err="1"/>
              <a:t>відповідно</a:t>
            </a:r>
            <a:r>
              <a:rPr lang="ru-RU" sz="4000" dirty="0"/>
              <a:t> до </a:t>
            </a:r>
            <a:r>
              <a:rPr lang="ru-RU" sz="4000" dirty="0" err="1"/>
              <a:t>прийнятих</a:t>
            </a:r>
            <a:r>
              <a:rPr lang="ru-RU" sz="4000" dirty="0"/>
              <a:t> </a:t>
            </a:r>
            <a:r>
              <a:rPr lang="ru-RU" sz="4000" dirty="0" err="1"/>
              <a:t>параметрів</a:t>
            </a:r>
            <a:r>
              <a:rPr lang="ru-RU" sz="4000" dirty="0"/>
              <a:t> </a:t>
            </a:r>
            <a:r>
              <a:rPr lang="ru-RU" sz="4000" dirty="0" err="1"/>
              <a:t>оформлення</a:t>
            </a:r>
            <a:r>
              <a:rPr lang="ru-RU" sz="4000" dirty="0"/>
              <a:t>.</a:t>
            </a:r>
          </a:p>
          <a:p>
            <a:r>
              <a:rPr lang="ru-RU" sz="4000" dirty="0"/>
              <a:t>4.	</a:t>
            </a:r>
            <a:r>
              <a:rPr lang="ru-RU" sz="4000" dirty="0" err="1"/>
              <a:t>Налаштування</a:t>
            </a:r>
            <a:r>
              <a:rPr lang="ru-RU" sz="4000" dirty="0"/>
              <a:t> </a:t>
            </a:r>
            <a:r>
              <a:rPr lang="ru-RU" sz="4000" dirty="0" err="1"/>
              <a:t>колонтитулів</a:t>
            </a:r>
            <a:r>
              <a:rPr lang="ru-RU" sz="4000" dirty="0"/>
              <a:t>.</a:t>
            </a:r>
          </a:p>
          <a:p>
            <a:r>
              <a:rPr lang="ru-RU" sz="4000" dirty="0"/>
              <a:t>5.	</a:t>
            </a:r>
            <a:r>
              <a:rPr lang="ru-RU" sz="4000" dirty="0" err="1"/>
              <a:t>Створення</a:t>
            </a:r>
            <a:r>
              <a:rPr lang="ru-RU" sz="4000" dirty="0"/>
              <a:t> </a:t>
            </a:r>
            <a:r>
              <a:rPr lang="ru-RU" sz="4000" dirty="0" err="1"/>
              <a:t>навігації</a:t>
            </a:r>
            <a:r>
              <a:rPr lang="ru-RU" sz="4000" dirty="0"/>
              <a:t> по тексту:</a:t>
            </a:r>
          </a:p>
          <a:p>
            <a:r>
              <a:rPr lang="ru-RU" sz="4000" dirty="0"/>
              <a:t>–	</a:t>
            </a:r>
            <a:r>
              <a:rPr lang="ru-RU" sz="4000" dirty="0" err="1"/>
              <a:t>виконано</a:t>
            </a:r>
            <a:r>
              <a:rPr lang="ru-RU" sz="4000" dirty="0"/>
              <a:t> </a:t>
            </a:r>
            <a:r>
              <a:rPr lang="ru-RU" sz="4000" dirty="0" err="1"/>
              <a:t>призначення</a:t>
            </a:r>
            <a:r>
              <a:rPr lang="ru-RU" sz="4000" dirty="0"/>
              <a:t> </a:t>
            </a:r>
            <a:r>
              <a:rPr lang="ru-RU" sz="4000" dirty="0" err="1"/>
              <a:t>відповідних</a:t>
            </a:r>
            <a:r>
              <a:rPr lang="ru-RU" sz="4000" dirty="0"/>
              <a:t> </a:t>
            </a:r>
            <a:r>
              <a:rPr lang="ru-RU" sz="4000" dirty="0" err="1"/>
              <a:t>рівнів</a:t>
            </a:r>
            <a:r>
              <a:rPr lang="ru-RU" sz="4000" dirty="0"/>
              <a:t> </a:t>
            </a:r>
            <a:r>
              <a:rPr lang="ru-RU" sz="4000" dirty="0" err="1"/>
              <a:t>структури</a:t>
            </a:r>
            <a:r>
              <a:rPr lang="ru-RU" sz="4000" dirty="0"/>
              <a:t> главам, </a:t>
            </a:r>
            <a:r>
              <a:rPr lang="ru-RU" sz="4000" dirty="0" err="1"/>
              <a:t>підзаголовкам</a:t>
            </a:r>
            <a:r>
              <a:rPr lang="ru-RU" sz="4000" dirty="0"/>
              <a:t> в главах й </a:t>
            </a:r>
            <a:r>
              <a:rPr lang="ru-RU" sz="4000" dirty="0" err="1"/>
              <a:t>ілюстраціям</a:t>
            </a:r>
            <a:r>
              <a:rPr lang="ru-RU" sz="4000" dirty="0"/>
              <a:t>, списку </a:t>
            </a:r>
            <a:r>
              <a:rPr lang="ru-RU" sz="4000" dirty="0" err="1"/>
              <a:t>використаної</a:t>
            </a:r>
            <a:r>
              <a:rPr lang="ru-RU" sz="4000" dirty="0"/>
              <a:t> </a:t>
            </a:r>
            <a:r>
              <a:rPr lang="ru-RU" sz="4000" dirty="0" err="1"/>
              <a:t>літератури</a:t>
            </a:r>
            <a:r>
              <a:rPr lang="ru-RU" sz="4000" dirty="0"/>
              <a:t>;</a:t>
            </a:r>
          </a:p>
          <a:p>
            <a:r>
              <a:rPr lang="ru-RU" sz="4000" dirty="0"/>
              <a:t>–	</a:t>
            </a:r>
            <a:r>
              <a:rPr lang="ru-RU" sz="4000" dirty="0" err="1"/>
              <a:t>зроблені</a:t>
            </a:r>
            <a:r>
              <a:rPr lang="ru-RU" sz="4000" dirty="0"/>
              <a:t> закладки і </a:t>
            </a:r>
            <a:r>
              <a:rPr lang="ru-RU" sz="4000" dirty="0" err="1"/>
              <a:t>гіперпосилання</a:t>
            </a:r>
            <a:r>
              <a:rPr lang="ru-RU" sz="4000" dirty="0"/>
              <a:t> </a:t>
            </a:r>
            <a:r>
              <a:rPr lang="ru-RU" sz="4000" dirty="0" err="1"/>
              <a:t>всередині</a:t>
            </a:r>
            <a:r>
              <a:rPr lang="ru-RU" sz="4000" dirty="0"/>
              <a:t> документа.</a:t>
            </a:r>
          </a:p>
          <a:p>
            <a:r>
              <a:rPr lang="ru-RU" sz="4000" dirty="0"/>
              <a:t>6.	</a:t>
            </a:r>
            <a:r>
              <a:rPr lang="ru-RU" sz="4000" dirty="0" err="1"/>
              <a:t>Додавання</a:t>
            </a:r>
            <a:r>
              <a:rPr lang="ru-RU" sz="4000" dirty="0"/>
              <a:t> </a:t>
            </a:r>
            <a:r>
              <a:rPr lang="ru-RU" sz="4000" dirty="0" err="1"/>
              <a:t>автозбираного</a:t>
            </a:r>
            <a:r>
              <a:rPr lang="ru-RU" sz="4000" dirty="0"/>
              <a:t> </a:t>
            </a:r>
            <a:r>
              <a:rPr lang="ru-RU" sz="4000" dirty="0" err="1"/>
              <a:t>змісту</a:t>
            </a:r>
            <a:r>
              <a:rPr lang="ru-RU" sz="4000" dirty="0"/>
              <a:t> і </a:t>
            </a:r>
            <a:r>
              <a:rPr lang="ru-RU" sz="4000" dirty="0" err="1"/>
              <a:t>його</a:t>
            </a:r>
            <a:r>
              <a:rPr lang="ru-RU" sz="4000" dirty="0"/>
              <a:t> </a:t>
            </a:r>
            <a:r>
              <a:rPr lang="ru-RU" sz="4000" dirty="0" err="1"/>
              <a:t>редагування</a:t>
            </a:r>
            <a:r>
              <a:rPr lang="ru-RU" sz="4000" dirty="0"/>
              <a:t>, </a:t>
            </a:r>
            <a:r>
              <a:rPr lang="ru-RU" sz="4000" dirty="0" err="1"/>
              <a:t>переліків</a:t>
            </a:r>
            <a:r>
              <a:rPr lang="ru-RU" sz="4000" dirty="0"/>
              <a:t> </a:t>
            </a:r>
            <a:r>
              <a:rPr lang="ru-RU" sz="4000" dirty="0" err="1"/>
              <a:t>мап</a:t>
            </a:r>
            <a:r>
              <a:rPr lang="ru-RU" sz="4000" dirty="0"/>
              <a:t> та </a:t>
            </a:r>
            <a:r>
              <a:rPr lang="ru-RU" sz="4000" dirty="0" err="1"/>
              <a:t>світлин</a:t>
            </a:r>
            <a:r>
              <a:rPr lang="ru-RU" sz="4000" dirty="0"/>
              <a:t>.</a:t>
            </a:r>
          </a:p>
          <a:p>
            <a:r>
              <a:rPr lang="ru-RU" sz="4000" dirty="0"/>
              <a:t>7.	</a:t>
            </a:r>
            <a:r>
              <a:rPr lang="ru-RU" sz="4000" dirty="0" err="1"/>
              <a:t>Прописані</a:t>
            </a:r>
            <a:r>
              <a:rPr lang="ru-RU" sz="4000" dirty="0"/>
              <a:t> </a:t>
            </a:r>
            <a:r>
              <a:rPr lang="ru-RU" sz="4000" dirty="0" err="1"/>
              <a:t>гіперпосилання</a:t>
            </a:r>
            <a:r>
              <a:rPr lang="ru-RU" sz="4000" dirty="0"/>
              <a:t> на </a:t>
            </a:r>
            <a:r>
              <a:rPr lang="ru-RU" sz="4000" dirty="0" err="1"/>
              <a:t>зовнішні</a:t>
            </a:r>
            <a:r>
              <a:rPr lang="ru-RU" sz="4000" dirty="0"/>
              <a:t> </a:t>
            </a:r>
            <a:r>
              <a:rPr lang="ru-RU" sz="4000" dirty="0" err="1" smtClean="0"/>
              <a:t>інтернет-ресурси</a:t>
            </a:r>
            <a:r>
              <a:rPr lang="ru-RU" sz="4000" dirty="0" smtClean="0"/>
              <a:t>, </a:t>
            </a:r>
            <a:r>
              <a:rPr lang="ru-RU" sz="4000" dirty="0" err="1"/>
              <a:t>споріднені</a:t>
            </a:r>
            <a:r>
              <a:rPr lang="ru-RU" sz="4000" dirty="0"/>
              <a:t> </a:t>
            </a:r>
            <a:r>
              <a:rPr lang="ru-RU" sz="4000" dirty="0" err="1"/>
              <a:t>зі</a:t>
            </a:r>
            <a:r>
              <a:rPr lang="ru-RU" sz="4000" dirty="0"/>
              <a:t> </a:t>
            </a:r>
            <a:r>
              <a:rPr lang="ru-RU" sz="4000" dirty="0" err="1"/>
              <a:t>змістом</a:t>
            </a:r>
            <a:r>
              <a:rPr lang="ru-RU" sz="4000" dirty="0"/>
              <a:t> </a:t>
            </a:r>
            <a:r>
              <a:rPr lang="ru-RU" sz="4000" dirty="0" smtClean="0"/>
              <a:t>книги, </a:t>
            </a:r>
            <a:r>
              <a:rPr lang="ru-RU" sz="4000" dirty="0"/>
              <a:t>для </a:t>
            </a:r>
            <a:r>
              <a:rPr lang="ru-RU" sz="4000" dirty="0" err="1"/>
              <a:t>спрощення</a:t>
            </a:r>
            <a:r>
              <a:rPr lang="ru-RU" sz="4000" dirty="0"/>
              <a:t> </a:t>
            </a:r>
            <a:r>
              <a:rPr lang="ru-RU" sz="4000" dirty="0" err="1"/>
              <a:t>пошуку</a:t>
            </a:r>
            <a:r>
              <a:rPr lang="ru-RU" sz="4000" dirty="0"/>
              <a:t> </a:t>
            </a:r>
            <a:r>
              <a:rPr lang="ru-RU" sz="4000" dirty="0" err="1"/>
              <a:t>інформації</a:t>
            </a:r>
            <a:r>
              <a:rPr lang="ru-RU" sz="4000" dirty="0"/>
              <a:t> по </a:t>
            </a:r>
            <a:r>
              <a:rPr lang="ru-RU" sz="4000" dirty="0" err="1"/>
              <a:t>цій</a:t>
            </a:r>
            <a:r>
              <a:rPr lang="ru-RU" sz="4000" dirty="0"/>
              <a:t> </a:t>
            </a:r>
            <a:r>
              <a:rPr lang="ru-RU" sz="4000" dirty="0" err="1"/>
              <a:t>темі</a:t>
            </a:r>
            <a:r>
              <a:rPr lang="ru-RU" sz="4000" dirty="0"/>
              <a:t>.</a:t>
            </a:r>
          </a:p>
          <a:p>
            <a:r>
              <a:rPr lang="ru-RU" sz="4000" dirty="0"/>
              <a:t>8.	</a:t>
            </a:r>
            <a:r>
              <a:rPr lang="ru-RU" sz="4000" dirty="0" err="1"/>
              <a:t>Після</a:t>
            </a:r>
            <a:r>
              <a:rPr lang="ru-RU" sz="4000" dirty="0"/>
              <a:t> </a:t>
            </a:r>
            <a:r>
              <a:rPr lang="ru-RU" sz="4000" dirty="0" err="1"/>
              <a:t>створення</a:t>
            </a:r>
            <a:r>
              <a:rPr lang="ru-RU" sz="4000" dirty="0"/>
              <a:t> </a:t>
            </a:r>
            <a:r>
              <a:rPr lang="ru-RU" sz="4000" dirty="0" err="1"/>
              <a:t>елементів</a:t>
            </a:r>
            <a:r>
              <a:rPr lang="ru-RU" sz="4000" dirty="0"/>
              <a:t> </a:t>
            </a:r>
            <a:r>
              <a:rPr lang="ru-RU" sz="4000" dirty="0" err="1"/>
              <a:t>навігації</a:t>
            </a:r>
            <a:r>
              <a:rPr lang="ru-RU" sz="4000" dirty="0"/>
              <a:t> </a:t>
            </a:r>
            <a:r>
              <a:rPr lang="ru-RU" sz="4000" dirty="0" err="1"/>
              <a:t>збережений</a:t>
            </a:r>
            <a:r>
              <a:rPr lang="ru-RU" sz="4000" dirty="0"/>
              <a:t> документ з </a:t>
            </a:r>
            <a:r>
              <a:rPr lang="ru-RU" sz="4000" dirty="0" err="1"/>
              <a:t>розширенням</a:t>
            </a:r>
            <a:r>
              <a:rPr lang="ru-RU" sz="4000" dirty="0"/>
              <a:t> *.</a:t>
            </a:r>
            <a:r>
              <a:rPr lang="en-US" sz="4000" dirty="0" err="1"/>
              <a:t>docx</a:t>
            </a:r>
            <a:r>
              <a:rPr lang="en-US" sz="4000" dirty="0"/>
              <a:t> </a:t>
            </a:r>
            <a:r>
              <a:rPr lang="ru-RU" sz="4000" dirty="0" err="1"/>
              <a:t>конвертувався</a:t>
            </a:r>
            <a:r>
              <a:rPr lang="ru-RU" sz="4000" dirty="0"/>
              <a:t> в </a:t>
            </a:r>
            <a:r>
              <a:rPr lang="en-US" sz="4000" dirty="0" err="1"/>
              <a:t>pdf</a:t>
            </a:r>
            <a:r>
              <a:rPr lang="en-US" sz="40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221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992888" cy="778098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</a:rPr>
              <a:t>Видавнича платформа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221560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sz="2300" dirty="0" smtClean="0"/>
              <a:t>●</a:t>
            </a:r>
            <a:r>
              <a:rPr lang="ru-RU" dirty="0" smtClean="0"/>
              <a:t> Для </a:t>
            </a:r>
            <a:r>
              <a:rPr lang="ru-RU" dirty="0" err="1"/>
              <a:t>розміщення</a:t>
            </a:r>
            <a:r>
              <a:rPr lang="ru-RU" dirty="0"/>
              <a:t> книги та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напряму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обрано</a:t>
            </a:r>
            <a:r>
              <a:rPr lang="ru-RU" dirty="0"/>
              <a:t> платформу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Open Monograph Press</a:t>
            </a:r>
            <a:r>
              <a:rPr lang="en-US" dirty="0"/>
              <a:t>.</a:t>
            </a:r>
          </a:p>
          <a:p>
            <a:pPr marL="82296" indent="0">
              <a:buNone/>
            </a:pPr>
            <a:r>
              <a:rPr lang="ru-RU" sz="2300" dirty="0"/>
              <a:t>● </a:t>
            </a:r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en-US" dirty="0"/>
              <a:t>Open Monograph Press:</a:t>
            </a:r>
          </a:p>
          <a:p>
            <a:r>
              <a:rPr lang="en-US" sz="2600" dirty="0"/>
              <a:t>1</a:t>
            </a:r>
            <a:r>
              <a:rPr lang="en-US" dirty="0"/>
              <a:t>.	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програмне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з </a:t>
            </a:r>
            <a:r>
              <a:rPr lang="ru-RU" dirty="0" err="1"/>
              <a:t>відкритим</a:t>
            </a:r>
            <a:r>
              <a:rPr lang="ru-RU" dirty="0"/>
              <a:t> кодом, </a:t>
            </a:r>
            <a:r>
              <a:rPr lang="ru-RU" dirty="0" err="1"/>
              <a:t>випущене</a:t>
            </a:r>
            <a:r>
              <a:rPr lang="ru-RU" dirty="0"/>
              <a:t> за </a:t>
            </a:r>
            <a:r>
              <a:rPr lang="ru-RU" dirty="0" err="1"/>
              <a:t>ліцензією</a:t>
            </a:r>
            <a:r>
              <a:rPr lang="ru-RU" dirty="0"/>
              <a:t> </a:t>
            </a:r>
            <a:r>
              <a:rPr lang="en-US" dirty="0"/>
              <a:t>GPL v2, </a:t>
            </a:r>
            <a:r>
              <a:rPr lang="ru-RU" smtClean="0"/>
              <a:t>яке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безкоштовно</a:t>
            </a:r>
            <a:r>
              <a:rPr lang="ru-RU" dirty="0"/>
              <a:t> </a:t>
            </a:r>
            <a:r>
              <a:rPr lang="ru-RU" dirty="0" err="1"/>
              <a:t>завантажувати</a:t>
            </a:r>
            <a:r>
              <a:rPr lang="ru-RU" dirty="0"/>
              <a:t>, </a:t>
            </a:r>
            <a:r>
              <a:rPr lang="ru-RU" dirty="0" err="1"/>
              <a:t>використовувати</a:t>
            </a:r>
            <a:r>
              <a:rPr lang="ru-RU" dirty="0"/>
              <a:t> та </a:t>
            </a:r>
            <a:r>
              <a:rPr lang="ru-RU" dirty="0" err="1"/>
              <a:t>змінювати</a:t>
            </a:r>
            <a:r>
              <a:rPr lang="ru-RU" dirty="0"/>
              <a:t>.</a:t>
            </a:r>
          </a:p>
          <a:p>
            <a:r>
              <a:rPr lang="ru-RU" dirty="0"/>
              <a:t>2.	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редакційним</a:t>
            </a:r>
            <a:r>
              <a:rPr lang="ru-RU" dirty="0"/>
              <a:t> </a:t>
            </a:r>
            <a:r>
              <a:rPr lang="ru-RU" dirty="0" err="1"/>
              <a:t>робочим</a:t>
            </a:r>
            <a:r>
              <a:rPr lang="ru-RU" dirty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, </a:t>
            </a:r>
            <a:r>
              <a:rPr lang="ru-RU" dirty="0" err="1"/>
              <a:t>необхідним</a:t>
            </a:r>
            <a:r>
              <a:rPr lang="ru-RU" dirty="0"/>
              <a:t> для </a:t>
            </a:r>
            <a:r>
              <a:rPr lang="ru-RU" dirty="0" err="1"/>
              <a:t>редагування</a:t>
            </a:r>
            <a:r>
              <a:rPr lang="ru-RU" dirty="0"/>
              <a:t>, </a:t>
            </a:r>
            <a:r>
              <a:rPr lang="ru-RU" dirty="0" err="1"/>
              <a:t>каталогізації</a:t>
            </a:r>
            <a:r>
              <a:rPr lang="ru-RU" dirty="0"/>
              <a:t>,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/>
              <a:t>публікації</a:t>
            </a:r>
            <a:r>
              <a:rPr lang="ru-RU" dirty="0"/>
              <a:t> книг.</a:t>
            </a:r>
          </a:p>
          <a:p>
            <a:pPr marL="82296" indent="0">
              <a:buNone/>
            </a:pPr>
            <a:r>
              <a:rPr lang="ru-RU" sz="2300" dirty="0">
                <a:solidFill>
                  <a:prstClr val="black"/>
                </a:solidFill>
              </a:rPr>
              <a:t>●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en-US" dirty="0"/>
              <a:t>Open Monograph Press </a:t>
            </a:r>
            <a:r>
              <a:rPr lang="uk-UA" dirty="0" smtClean="0"/>
              <a:t>- </a:t>
            </a:r>
            <a:r>
              <a:rPr lang="ru-RU" dirty="0" err="1" smtClean="0"/>
              <a:t>англомовний</a:t>
            </a:r>
            <a:r>
              <a:rPr lang="ru-RU" dirty="0" smtClean="0"/>
              <a:t> </a:t>
            </a:r>
            <a:r>
              <a:rPr lang="ru-RU" dirty="0"/>
              <a:t>продукт, то </a:t>
            </a:r>
            <a:r>
              <a:rPr lang="ru-RU" b="1" dirty="0">
                <a:solidFill>
                  <a:srgbClr val="C00000"/>
                </a:solidFill>
              </a:rPr>
              <a:t>переклад </a:t>
            </a:r>
            <a:r>
              <a:rPr lang="ru-RU" b="1" dirty="0" err="1">
                <a:solidFill>
                  <a:srgbClr val="C00000"/>
                </a:solidFill>
              </a:rPr>
              <a:t>елементів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інтерфейсу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українською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мовою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потребує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доопрацювання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34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47800"/>
            <a:ext cx="8100392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uk-UA" sz="4800" dirty="0" smtClean="0"/>
          </a:p>
          <a:p>
            <a:pPr marL="82296" indent="0" algn="ctr">
              <a:buNone/>
            </a:pPr>
            <a:r>
              <a:rPr lang="uk-UA" sz="6000" b="1" dirty="0" smtClean="0">
                <a:solidFill>
                  <a:srgbClr val="C00000"/>
                </a:solidFill>
              </a:rPr>
              <a:t>Дякуємо за увагу!</a:t>
            </a:r>
            <a:endParaRPr lang="ru-RU" sz="6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362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340</TotalTime>
  <Words>755</Words>
  <Application>Microsoft Office PowerPoint</Application>
  <PresentationFormat>Экран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«Citizen Science» :  де тут університетські бібліотекарі?</vt:lpstr>
      <vt:lpstr>Про громадянську науку та аматорів, що сприяють розумінню науки громадськістю</vt:lpstr>
      <vt:lpstr>Цифрові публікаційні ініціативи бібліотек</vt:lpstr>
      <vt:lpstr>Citizen Science +  Library Publishing Історія старого Катеринослава та губернії у світлинах/ упоряд. А. Р. Адамян  ;  за  заг.  ред.   к.н.  соц.ком.   Т.О. Колесникової  ; Науково-технічна бібліотека; Дніпров. нац. ун-т залізн. трансп. ім. акад. В. Лазаряна. – Електрон. вид. –  Дніпро : Дніпров. нац. ун-т залізн. трансп. ім. акад. В. Лазаряна, 2021. – 414 с.   ISBN 978-617-7440-37-5 (PDF).  DOI: 10.15802/978-617-7440-37-5</vt:lpstr>
      <vt:lpstr>Технологічні особливості роботи над книгою з елементами мультимедіа</vt:lpstr>
      <vt:lpstr>Видавнича платформа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колесникова</dc:creator>
  <cp:lastModifiedBy>User</cp:lastModifiedBy>
  <cp:revision>57</cp:revision>
  <dcterms:created xsi:type="dcterms:W3CDTF">2021-10-06T17:55:47Z</dcterms:created>
  <dcterms:modified xsi:type="dcterms:W3CDTF">2021-10-13T10:21:29Z</dcterms:modified>
</cp:coreProperties>
</file>